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5"/>
  </p:notesMasterIdLst>
  <p:handoutMasterIdLst>
    <p:handoutMasterId r:id="rId16"/>
  </p:handoutMasterIdLst>
  <p:sldIdLst>
    <p:sldId id="282" r:id="rId5"/>
    <p:sldId id="371" r:id="rId6"/>
    <p:sldId id="372" r:id="rId7"/>
    <p:sldId id="373" r:id="rId8"/>
    <p:sldId id="375" r:id="rId9"/>
    <p:sldId id="374" r:id="rId10"/>
    <p:sldId id="376" r:id="rId11"/>
    <p:sldId id="354" r:id="rId12"/>
    <p:sldId id="361" r:id="rId13"/>
    <p:sldId id="296" r:id="rId14"/>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FEF"/>
    <a:srgbClr val="E6E6E6"/>
    <a:srgbClr val="6699FF"/>
    <a:srgbClr val="DDEDEF"/>
    <a:srgbClr val="008080"/>
    <a:srgbClr val="6666FF"/>
    <a:srgbClr val="FFCC99"/>
    <a:srgbClr val="FF9966"/>
    <a:srgbClr val="3399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53" autoAdjust="0"/>
    <p:restoredTop sz="94631" autoAdjust="0"/>
  </p:normalViewPr>
  <p:slideViewPr>
    <p:cSldViewPr snapToGrid="0">
      <p:cViewPr varScale="1">
        <p:scale>
          <a:sx n="111" d="100"/>
          <a:sy n="111" d="100"/>
        </p:scale>
        <p:origin x="928" y="12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282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F86E15D-1320-43B8-B389-6D2F0C12B257}" type="datetime1">
              <a:rPr lang="ru-RU" smtClean="0"/>
              <a:t>10.10.2024</a:t>
            </a:fld>
            <a:endParaRPr lang="ru-RU"/>
          </a:p>
        </p:txBody>
      </p:sp>
      <p:sp>
        <p:nvSpPr>
          <p:cNvPr id="4" name="Нижний колонтитул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ru-RU" smtClean="0"/>
              <a:t>‹#›</a:t>
            </a:fld>
            <a:endParaRPr lang="ru-RU"/>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6A6A8B-E53C-4123-A383-AD7B4BB91AC3}" type="datetime1">
              <a:rPr lang="ru-RU" noProof="0" smtClean="0"/>
              <a:t>10.10.2024</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ru-RU" noProof="0" smtClean="0"/>
              <a:t>‹#›</a:t>
            </a:fld>
            <a:endParaRPr lang="ru-RU"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a:t>
            </a:fld>
            <a:endParaRPr lang="ru-RU"/>
          </a:p>
        </p:txBody>
      </p:sp>
    </p:spTree>
    <p:extLst>
      <p:ext uri="{BB962C8B-B14F-4D97-AF65-F5344CB8AC3E}">
        <p14:creationId xmlns:p14="http://schemas.microsoft.com/office/powerpoint/2010/main" val="2256460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2</a:t>
            </a:fld>
            <a:endParaRPr lang="ru-RU"/>
          </a:p>
        </p:txBody>
      </p:sp>
    </p:spTree>
    <p:extLst>
      <p:ext uri="{BB962C8B-B14F-4D97-AF65-F5344CB8AC3E}">
        <p14:creationId xmlns:p14="http://schemas.microsoft.com/office/powerpoint/2010/main" val="1214180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3</a:t>
            </a:fld>
            <a:endParaRPr lang="ru-RU"/>
          </a:p>
        </p:txBody>
      </p:sp>
    </p:spTree>
    <p:extLst>
      <p:ext uri="{BB962C8B-B14F-4D97-AF65-F5344CB8AC3E}">
        <p14:creationId xmlns:p14="http://schemas.microsoft.com/office/powerpoint/2010/main" val="1742342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4</a:t>
            </a:fld>
            <a:endParaRPr lang="ru-RU"/>
          </a:p>
        </p:txBody>
      </p:sp>
    </p:spTree>
    <p:extLst>
      <p:ext uri="{BB962C8B-B14F-4D97-AF65-F5344CB8AC3E}">
        <p14:creationId xmlns:p14="http://schemas.microsoft.com/office/powerpoint/2010/main" val="2850891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5</a:t>
            </a:fld>
            <a:endParaRPr lang="ru-RU"/>
          </a:p>
        </p:txBody>
      </p:sp>
    </p:spTree>
    <p:extLst>
      <p:ext uri="{BB962C8B-B14F-4D97-AF65-F5344CB8AC3E}">
        <p14:creationId xmlns:p14="http://schemas.microsoft.com/office/powerpoint/2010/main" val="969339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6</a:t>
            </a:fld>
            <a:endParaRPr lang="ru-RU"/>
          </a:p>
        </p:txBody>
      </p:sp>
    </p:spTree>
    <p:extLst>
      <p:ext uri="{BB962C8B-B14F-4D97-AF65-F5344CB8AC3E}">
        <p14:creationId xmlns:p14="http://schemas.microsoft.com/office/powerpoint/2010/main" val="1805855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E5016-8E69-002C-C1E1-060CC4774574}"/>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AFD407E4-CBC8-0759-51F8-D3FED32E1879}"/>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5F54ED01-723B-C8D4-D56F-D7FA869B651D}"/>
              </a:ext>
            </a:extLst>
          </p:cNvPr>
          <p:cNvSpPr>
            <a:spLocks noGrp="1"/>
          </p:cNvSpPr>
          <p:nvPr>
            <p:ph type="body" idx="1"/>
          </p:nvPr>
        </p:nvSpPr>
        <p:spPr/>
        <p:txBody>
          <a:bodyPr rtlCol="0"/>
          <a:lstStyle/>
          <a:p>
            <a:pPr rtl="0"/>
            <a:endParaRPr lang="ru-RU"/>
          </a:p>
        </p:txBody>
      </p:sp>
      <p:sp>
        <p:nvSpPr>
          <p:cNvPr id="4" name="Номер слайда 3">
            <a:extLst>
              <a:ext uri="{FF2B5EF4-FFF2-40B4-BE49-F238E27FC236}">
                <a16:creationId xmlns:a16="http://schemas.microsoft.com/office/drawing/2014/main" id="{6AC30096-87F3-A065-9669-087DBD4071F3}"/>
              </a:ext>
            </a:extLst>
          </p:cNvPr>
          <p:cNvSpPr>
            <a:spLocks noGrp="1"/>
          </p:cNvSpPr>
          <p:nvPr>
            <p:ph type="sldNum" sz="quarter" idx="5"/>
          </p:nvPr>
        </p:nvSpPr>
        <p:spPr/>
        <p:txBody>
          <a:bodyPr rtlCol="0"/>
          <a:lstStyle/>
          <a:p>
            <a:pPr rtl="0"/>
            <a:fld id="{8530193B-564F-4854-8A52-728F3FB19C85}" type="slidenum">
              <a:rPr lang="ru-RU" smtClean="0"/>
              <a:t>7</a:t>
            </a:fld>
            <a:endParaRPr lang="ru-RU"/>
          </a:p>
        </p:txBody>
      </p:sp>
    </p:spTree>
    <p:extLst>
      <p:ext uri="{BB962C8B-B14F-4D97-AF65-F5344CB8AC3E}">
        <p14:creationId xmlns:p14="http://schemas.microsoft.com/office/powerpoint/2010/main" val="525218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8</a:t>
            </a:fld>
            <a:endParaRPr lang="ru-RU"/>
          </a:p>
        </p:txBody>
      </p:sp>
    </p:spTree>
    <p:extLst>
      <p:ext uri="{BB962C8B-B14F-4D97-AF65-F5344CB8AC3E}">
        <p14:creationId xmlns:p14="http://schemas.microsoft.com/office/powerpoint/2010/main" val="444845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9</a:t>
            </a:fld>
            <a:endParaRPr lang="ru-RU"/>
          </a:p>
        </p:txBody>
      </p:sp>
    </p:spTree>
    <p:extLst>
      <p:ext uri="{BB962C8B-B14F-4D97-AF65-F5344CB8AC3E}">
        <p14:creationId xmlns:p14="http://schemas.microsoft.com/office/powerpoint/2010/main" val="3760470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10</a:t>
            </a:fld>
            <a:endParaRPr lang="ru-RU"/>
          </a:p>
        </p:txBody>
      </p:sp>
    </p:spTree>
    <p:extLst>
      <p:ext uri="{BB962C8B-B14F-4D97-AF65-F5344CB8AC3E}">
        <p14:creationId xmlns:p14="http://schemas.microsoft.com/office/powerpoint/2010/main" val="130994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с малым изображением">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tx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rtlCol="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bwMode="auto">
      <p:bgPr>
        <a:solidFill>
          <a:schemeClr val="bg1"/>
        </a:solidFill>
        <a:effectLst/>
      </p:bgPr>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21811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большим изображением">
    <p:bg>
      <p:bgPr>
        <a:solidFill>
          <a:schemeClr val="bg1"/>
        </a:solidFill>
        <a:effectLst/>
      </p:bgPr>
    </p:bg>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409473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отография 1">
    <p:spTree>
      <p:nvGrpSpPr>
        <p:cNvPr id="1" name=""/>
        <p:cNvGrpSpPr/>
        <p:nvPr/>
      </p:nvGrpSpPr>
      <p:grpSpPr>
        <a:xfrm>
          <a:off x="0" y="0"/>
          <a:ext cx="0" cy="0"/>
          <a:chOff x="0" y="0"/>
          <a:chExt cx="0" cy="0"/>
        </a:xfrm>
      </p:grpSpPr>
      <p:sp>
        <p:nvSpPr>
          <p:cNvPr id="8" name="Рисунок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rtlCol="0"/>
          <a:lstStyle>
            <a:lvl1pPr algn="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rtlCol="0"/>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4445000" y="2908300"/>
            <a:ext cx="5184800" cy="3283700"/>
          </a:xfrm>
          <a:solidFill>
            <a:schemeClr val="bg1"/>
          </a:solidFill>
        </p:spPr>
        <p:txBody>
          <a:bodyPr lIns="180000" tIns="252000" rIns="252000" rtlCol="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Фотография 2">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3823393" y="1343906"/>
            <a:ext cx="3736800" cy="3933645"/>
          </a:xfrm>
          <a:solidFill>
            <a:schemeClr val="bg1"/>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
        <p:nvSpPr>
          <p:cNvPr id="9" name="Рисунок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6" name="Заголовок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rtlCol="0"/>
          <a:lstStyle/>
          <a:p>
            <a:pPr rtl="0"/>
            <a:r>
              <a:rPr lang="ru-RU" noProof="0"/>
              <a:t>Образец заголовка</a:t>
            </a:r>
          </a:p>
        </p:txBody>
      </p:sp>
      <p:sp>
        <p:nvSpPr>
          <p:cNvPr id="11" name="Подзаголовок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Tree>
    <p:extLst>
      <p:ext uri="{BB962C8B-B14F-4D97-AF65-F5344CB8AC3E}">
        <p14:creationId xmlns:p14="http://schemas.microsoft.com/office/powerpoint/2010/main" val="2347197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Сравнение слева — заполнитель 1">
            <a:extLst>
              <a:ext uri="{FF2B5EF4-FFF2-40B4-BE49-F238E27FC236}">
                <a16:creationId xmlns:a16="http://schemas.microsoft.com/office/drawing/2014/main" id="{9322B50D-6A7D-41C6-BA57-613BC231DF36}"/>
              </a:ext>
            </a:extLst>
          </p:cNvPr>
          <p:cNvSpPr>
            <a:spLocks noGrp="1"/>
          </p:cNvSpPr>
          <p:nvPr>
            <p:ph type="body" idx="1"/>
          </p:nvPr>
        </p:nvSpPr>
        <p:spPr>
          <a:xfrm>
            <a:off x="432000" y="1432296"/>
            <a:ext cx="4500000" cy="527076"/>
          </a:xfrm>
          <a:solidFill>
            <a:schemeClr val="tx1"/>
          </a:solidFill>
        </p:spPr>
        <p:txBody>
          <a:bodyPr lIns="180000" tIns="36000" rtlCol="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4500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2" name="Сравнение слева — заполнитель 2">
            <a:extLst>
              <a:ext uri="{FF2B5EF4-FFF2-40B4-BE49-F238E27FC236}">
                <a16:creationId xmlns:a16="http://schemas.microsoft.com/office/drawing/2014/main" id="{78A963F8-6F6E-440E-B3B3-DDE13C083A36}"/>
              </a:ext>
            </a:extLst>
          </p:cNvPr>
          <p:cNvSpPr>
            <a:spLocks noGrp="1"/>
          </p:cNvSpPr>
          <p:nvPr>
            <p:ph type="body" sz="quarter" idx="13"/>
          </p:nvPr>
        </p:nvSpPr>
        <p:spPr>
          <a:xfrm>
            <a:off x="5129800" y="1433105"/>
            <a:ext cx="4500000" cy="525283"/>
          </a:xfrm>
          <a:solidFill>
            <a:schemeClr val="tx1"/>
          </a:solidFill>
        </p:spPr>
        <p:txBody>
          <a:bodyPr lIns="180000" tIns="36000" rtlCol="0" anchor="ctr"/>
          <a:lstStyle>
            <a:lvl1pPr marL="0" indent="0">
              <a:buNone/>
              <a:defRPr sz="2400" b="1" spc="-150">
                <a:solidFill>
                  <a:schemeClr val="bg1"/>
                </a:solidFill>
                <a:latin typeface="+mj-lt"/>
              </a:defRPr>
            </a:lvl1pPr>
          </a:lstStyle>
          <a:p>
            <a:pPr lvl="0" rtl="0"/>
            <a:r>
              <a:rPr lang="ru-RU" noProof="0"/>
              <a:t>Образец текста</a:t>
            </a:r>
          </a:p>
        </p:txBody>
      </p:sp>
      <p:sp>
        <p:nvSpPr>
          <p:cNvPr id="8" name="Текст 4">
            <a:extLst>
              <a:ext uri="{FF2B5EF4-FFF2-40B4-BE49-F238E27FC236}">
                <a16:creationId xmlns:a16="http://schemas.microsoft.com/office/drawing/2014/main" id="{DF0A5256-B267-47DA-858A-0F3867CB6139}"/>
              </a:ext>
            </a:extLst>
          </p:cNvPr>
          <p:cNvSpPr>
            <a:spLocks noGrp="1"/>
          </p:cNvSpPr>
          <p:nvPr>
            <p:ph type="body" sz="quarter" idx="12"/>
          </p:nvPr>
        </p:nvSpPr>
        <p:spPr>
          <a:xfrm>
            <a:off x="5129800" y="2020359"/>
            <a:ext cx="4500000" cy="417089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Большое фото">
    <p:spTree>
      <p:nvGrpSpPr>
        <p:cNvPr id="1" name=""/>
        <p:cNvGrpSpPr/>
        <p:nvPr/>
      </p:nvGrpSpPr>
      <p:grpSpPr>
        <a:xfrm>
          <a:off x="0" y="0"/>
          <a:ext cx="0" cy="0"/>
          <a:chOff x="0" y="0"/>
          <a:chExt cx="0" cy="0"/>
        </a:xfrm>
      </p:grpSpPr>
      <p:sp>
        <p:nvSpPr>
          <p:cNvPr id="7" name="Рисунок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rtlCol="0"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Введите подпись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5" name="Заголовок 4">
            <a:extLst>
              <a:ext uri="{FF2B5EF4-FFF2-40B4-BE49-F238E27FC236}">
                <a16:creationId xmlns:a16="http://schemas.microsoft.com/office/drawing/2014/main" id="{16EFF903-F1F3-440A-B12C-9FD51606B03D}"/>
              </a:ext>
            </a:extLst>
          </p:cNvPr>
          <p:cNvSpPr>
            <a:spLocks noGrp="1"/>
          </p:cNvSpPr>
          <p:nvPr>
            <p:ph type="title"/>
          </p:nvPr>
        </p:nvSpPr>
        <p:spPr/>
        <p:txBody>
          <a:bodyPr rtlCol="0"/>
          <a:lstStyle/>
          <a:p>
            <a:pPr rtl="0"/>
            <a:r>
              <a:rPr lang="ru-RU" noProof="0"/>
              <a:t>Образец заголовка</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Слайд с благодарственным текст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rtlCol="0" anchor="ctr"/>
          <a:lstStyle>
            <a:lvl1pPr algn="ctr">
              <a:lnSpc>
                <a:spcPct val="100000"/>
              </a:lnSpc>
              <a:defRPr sz="6000" b="1" cap="all" spc="-300" baseline="0">
                <a:solidFill>
                  <a:schemeClr val="tx1"/>
                </a:solidFill>
                <a:latin typeface="+mj-lt"/>
              </a:defRPr>
            </a:lvl1pPr>
          </a:lstStyle>
          <a:p>
            <a:pPr rtl="0"/>
            <a:r>
              <a:rPr lang="ru-RU" noProof="0"/>
              <a:t>Спасибо</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Текст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rtlCol="0"/>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Полное имя</a:t>
            </a:r>
          </a:p>
        </p:txBody>
      </p:sp>
      <p:sp>
        <p:nvSpPr>
          <p:cNvPr id="12" name="Текст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Номер телефона</a:t>
            </a:r>
          </a:p>
        </p:txBody>
      </p:sp>
      <p:sp>
        <p:nvSpPr>
          <p:cNvPr id="13" name="Текст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Электронная почта или контакт в социальной сети</a:t>
            </a:r>
          </a:p>
        </p:txBody>
      </p:sp>
      <p:sp>
        <p:nvSpPr>
          <p:cNvPr id="14" name="Текст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Веб-сайт компании</a:t>
            </a:r>
          </a:p>
        </p:txBody>
      </p:sp>
    </p:spTree>
    <p:extLst>
      <p:ext uri="{BB962C8B-B14F-4D97-AF65-F5344CB8AC3E}">
        <p14:creationId xmlns:p14="http://schemas.microsoft.com/office/powerpoint/2010/main" val="31890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и содержимо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7" name="Подзаголовок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столбц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2916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6A38E24-EB1C-472F-B631-5DF32F9C4CF5}"/>
              </a:ext>
            </a:extLst>
          </p:cNvPr>
          <p:cNvSpPr>
            <a:spLocks noGrp="1"/>
          </p:cNvSpPr>
          <p:nvPr>
            <p:ph type="body" sz="quarter" idx="12"/>
          </p:nvPr>
        </p:nvSpPr>
        <p:spPr>
          <a:xfrm>
            <a:off x="3572900" y="1511476"/>
            <a:ext cx="2916000" cy="4679249"/>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1" name="Текст 5">
            <a:extLst>
              <a:ext uri="{FF2B5EF4-FFF2-40B4-BE49-F238E27FC236}">
                <a16:creationId xmlns:a16="http://schemas.microsoft.com/office/drawing/2014/main" id="{5B4A252E-78C9-4F76-98A4-A4B580AD072A}"/>
              </a:ext>
            </a:extLst>
          </p:cNvPr>
          <p:cNvSpPr>
            <a:spLocks noGrp="1"/>
          </p:cNvSpPr>
          <p:nvPr>
            <p:ph type="body" sz="quarter" idx="13"/>
          </p:nvPr>
        </p:nvSpPr>
        <p:spPr>
          <a:xfrm>
            <a:off x="6713800" y="1511475"/>
            <a:ext cx="2916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65438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столбцов">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1764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F5B3657-F2AE-455A-BF81-1A0C2ACECD20}"/>
              </a:ext>
            </a:extLst>
          </p:cNvPr>
          <p:cNvSpPr>
            <a:spLocks noGrp="1"/>
          </p:cNvSpPr>
          <p:nvPr>
            <p:ph type="body" sz="quarter" idx="12"/>
          </p:nvPr>
        </p:nvSpPr>
        <p:spPr>
          <a:xfrm>
            <a:off x="229045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3" name="Текст 5">
            <a:extLst>
              <a:ext uri="{FF2B5EF4-FFF2-40B4-BE49-F238E27FC236}">
                <a16:creationId xmlns:a16="http://schemas.microsoft.com/office/drawing/2014/main" id="{6A983D98-E0AB-429A-9EC2-B50D4216D691}"/>
              </a:ext>
            </a:extLst>
          </p:cNvPr>
          <p:cNvSpPr>
            <a:spLocks noGrp="1"/>
          </p:cNvSpPr>
          <p:nvPr>
            <p:ph type="body" sz="quarter" idx="13"/>
          </p:nvPr>
        </p:nvSpPr>
        <p:spPr>
          <a:xfrm>
            <a:off x="414890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5" name="Текст 6">
            <a:extLst>
              <a:ext uri="{FF2B5EF4-FFF2-40B4-BE49-F238E27FC236}">
                <a16:creationId xmlns:a16="http://schemas.microsoft.com/office/drawing/2014/main" id="{755213BF-EF6D-45DC-A01B-DE6C2F23A6D2}"/>
              </a:ext>
            </a:extLst>
          </p:cNvPr>
          <p:cNvSpPr>
            <a:spLocks noGrp="1"/>
          </p:cNvSpPr>
          <p:nvPr>
            <p:ph type="body" sz="quarter" idx="14"/>
          </p:nvPr>
        </p:nvSpPr>
        <p:spPr>
          <a:xfrm>
            <a:off x="6007350" y="1507535"/>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7" name="Текст 7">
            <a:extLst>
              <a:ext uri="{FF2B5EF4-FFF2-40B4-BE49-F238E27FC236}">
                <a16:creationId xmlns:a16="http://schemas.microsoft.com/office/drawing/2014/main" id="{77D6BBBA-F4A3-45D4-91BC-A405FFDC7C3D}"/>
              </a:ext>
            </a:extLst>
          </p:cNvPr>
          <p:cNvSpPr>
            <a:spLocks noGrp="1"/>
          </p:cNvSpPr>
          <p:nvPr>
            <p:ph type="body" sz="quarter" idx="15"/>
          </p:nvPr>
        </p:nvSpPr>
        <p:spPr>
          <a:xfrm>
            <a:off x="7865800" y="1507535"/>
            <a:ext cx="1764000" cy="468371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974837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и под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5" name="Подзаголовок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Нижний колонтитул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ru-RU" noProof="0"/>
              <a:t>Добавить нижний колонтитул</a:t>
            </a:r>
          </a:p>
        </p:txBody>
      </p:sp>
      <p:sp>
        <p:nvSpPr>
          <p:cNvPr id="4" name="Номер слайда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05855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1EDF756E-F310-4229-ACDD-055D299A95FB}"/>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9" name="Подзаголовок 2">
            <a:extLst>
              <a:ext uri="{FF2B5EF4-FFF2-40B4-BE49-F238E27FC236}">
                <a16:creationId xmlns:a16="http://schemas.microsoft.com/office/drawing/2014/main" id="{07666241-4AF6-458A-A571-6C6C291D72F1}"/>
              </a:ext>
            </a:extLst>
          </p:cNvPr>
          <p:cNvSpPr>
            <a:spLocks noGrp="1"/>
          </p:cNvSpPr>
          <p:nvPr>
            <p:ph type="subTitle" idx="1"/>
          </p:nvPr>
        </p:nvSpPr>
        <p:spPr>
          <a:xfrm>
            <a:off x="6532775" y="3639199"/>
            <a:ext cx="5053936"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6" name="Заголовок 5">
            <a:extLst>
              <a:ext uri="{FF2B5EF4-FFF2-40B4-BE49-F238E27FC236}">
                <a16:creationId xmlns:a16="http://schemas.microsoft.com/office/drawing/2014/main" id="{6F4F2BBF-F210-4954-9C73-A0030AACDDFE}"/>
              </a:ext>
            </a:extLst>
          </p:cNvPr>
          <p:cNvSpPr>
            <a:spLocks noGrp="1"/>
          </p:cNvSpPr>
          <p:nvPr>
            <p:ph type="title"/>
          </p:nvPr>
        </p:nvSpPr>
        <p:spPr>
          <a:xfrm>
            <a:off x="6532775" y="993303"/>
            <a:ext cx="5053936" cy="2513468"/>
          </a:xfrm>
        </p:spPr>
        <p:txBody>
          <a:bodyPr rtlCol="0"/>
          <a:lstStyle>
            <a:lvl1pPr rtl="0">
              <a:defRPr sz="5400" cap="none">
                <a:solidFill>
                  <a:schemeClr val="bg1"/>
                </a:solidFill>
              </a:defRPr>
            </a:lvl1pPr>
          </a:lstStyle>
          <a:p>
            <a:pPr rtl="0"/>
            <a:r>
              <a:rPr lang="ru-RU" noProof="0"/>
              <a:t>Образец заголовка</a:t>
            </a:r>
            <a:endParaRPr lang="ru-RU" noProof="0" dirty="0"/>
          </a:p>
        </p:txBody>
      </p:sp>
    </p:spTree>
    <p:extLst>
      <p:ext uri="{BB962C8B-B14F-4D97-AF65-F5344CB8AC3E}">
        <p14:creationId xmlns:p14="http://schemas.microsoft.com/office/powerpoint/2010/main" val="1227779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10" name="Объект 2">
            <a:extLst>
              <a:ext uri="{FF2B5EF4-FFF2-40B4-BE49-F238E27FC236}">
                <a16:creationId xmlns:a16="http://schemas.microsoft.com/office/drawing/2014/main" id="{FD1EE834-4B70-4715-8346-1C0298347EE0}"/>
              </a:ext>
            </a:extLst>
          </p:cNvPr>
          <p:cNvSpPr>
            <a:spLocks noGrp="1"/>
          </p:cNvSpPr>
          <p:nvPr>
            <p:ph idx="1"/>
          </p:nvPr>
        </p:nvSpPr>
        <p:spPr>
          <a:xfrm>
            <a:off x="432000" y="1046375"/>
            <a:ext cx="9198000"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2280088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Объект 2">
            <a:extLst>
              <a:ext uri="{FF2B5EF4-FFF2-40B4-BE49-F238E27FC236}">
                <a16:creationId xmlns:a16="http://schemas.microsoft.com/office/drawing/2014/main" id="{EAE43F4C-1A64-4197-A44B-E6EB874E243B}"/>
              </a:ext>
            </a:extLst>
          </p:cNvPr>
          <p:cNvSpPr>
            <a:spLocks noGrp="1"/>
          </p:cNvSpPr>
          <p:nvPr>
            <p:ph sz="half" idx="1"/>
          </p:nvPr>
        </p:nvSpPr>
        <p:spPr>
          <a:xfrm>
            <a:off x="432000"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8" name="Объект 3">
            <a:extLst>
              <a:ext uri="{FF2B5EF4-FFF2-40B4-BE49-F238E27FC236}">
                <a16:creationId xmlns:a16="http://schemas.microsoft.com/office/drawing/2014/main" id="{D7B3F5B8-DC28-4878-AC9F-D434D7542D8F}"/>
              </a:ext>
            </a:extLst>
          </p:cNvPr>
          <p:cNvSpPr>
            <a:spLocks noGrp="1"/>
          </p:cNvSpPr>
          <p:nvPr>
            <p:ph sz="half" idx="2"/>
          </p:nvPr>
        </p:nvSpPr>
        <p:spPr>
          <a:xfrm>
            <a:off x="5194169"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57439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Текст 2">
            <a:extLst>
              <a:ext uri="{FF2B5EF4-FFF2-40B4-BE49-F238E27FC236}">
                <a16:creationId xmlns:a16="http://schemas.microsoft.com/office/drawing/2014/main" id="{CB97B01E-88B2-448F-BD96-A1AAFA39AC1E}"/>
              </a:ext>
            </a:extLst>
          </p:cNvPr>
          <p:cNvSpPr>
            <a:spLocks noGrp="1"/>
          </p:cNvSpPr>
          <p:nvPr>
            <p:ph type="body" idx="1"/>
          </p:nvPr>
        </p:nvSpPr>
        <p:spPr>
          <a:xfrm>
            <a:off x="43200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8" name="Текст 4">
            <a:extLst>
              <a:ext uri="{FF2B5EF4-FFF2-40B4-BE49-F238E27FC236}">
                <a16:creationId xmlns:a16="http://schemas.microsoft.com/office/drawing/2014/main" id="{40BADDE2-4EE6-41B4-804C-EBF680128B40}"/>
              </a:ext>
            </a:extLst>
          </p:cNvPr>
          <p:cNvSpPr>
            <a:spLocks noGrp="1"/>
          </p:cNvSpPr>
          <p:nvPr>
            <p:ph type="body" sz="quarter" idx="3"/>
          </p:nvPr>
        </p:nvSpPr>
        <p:spPr>
          <a:xfrm>
            <a:off x="519516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9" name="Объект 3">
            <a:extLst>
              <a:ext uri="{FF2B5EF4-FFF2-40B4-BE49-F238E27FC236}">
                <a16:creationId xmlns:a16="http://schemas.microsoft.com/office/drawing/2014/main" id="{BB0A14E0-899D-4594-BC9E-AE89BF0D3AB7}"/>
              </a:ext>
            </a:extLst>
          </p:cNvPr>
          <p:cNvSpPr>
            <a:spLocks noGrp="1"/>
          </p:cNvSpPr>
          <p:nvPr>
            <p:ph sz="half" idx="2"/>
          </p:nvPr>
        </p:nvSpPr>
        <p:spPr>
          <a:xfrm>
            <a:off x="432001"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0" name="Объект 5">
            <a:extLst>
              <a:ext uri="{FF2B5EF4-FFF2-40B4-BE49-F238E27FC236}">
                <a16:creationId xmlns:a16="http://schemas.microsoft.com/office/drawing/2014/main" id="{2C699014-D902-4E9A-80CD-8D2BCFE67097}"/>
              </a:ext>
            </a:extLst>
          </p:cNvPr>
          <p:cNvSpPr>
            <a:spLocks noGrp="1"/>
          </p:cNvSpPr>
          <p:nvPr>
            <p:ph sz="quarter" idx="4"/>
          </p:nvPr>
        </p:nvSpPr>
        <p:spPr>
          <a:xfrm>
            <a:off x="5195160"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863468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0" name="Объект 2">
            <a:extLst>
              <a:ext uri="{FF2B5EF4-FFF2-40B4-BE49-F238E27FC236}">
                <a16:creationId xmlns:a16="http://schemas.microsoft.com/office/drawing/2014/main" id="{79F53EF1-D412-467C-B7CE-30536F140AE1}"/>
              </a:ext>
            </a:extLst>
          </p:cNvPr>
          <p:cNvSpPr>
            <a:spLocks noGrp="1"/>
          </p:cNvSpPr>
          <p:nvPr>
            <p:ph idx="1"/>
          </p:nvPr>
        </p:nvSpPr>
        <p:spPr>
          <a:xfrm>
            <a:off x="3770722" y="457201"/>
            <a:ext cx="6023727" cy="5726784"/>
          </a:xfrm>
        </p:spPr>
        <p:txBody>
          <a:bodyPr rtlCol="0"/>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872000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endParaRPr lang="ru-RU" noProof="0" dirty="0"/>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2" name="Рисунок 2">
            <a:extLst>
              <a:ext uri="{FF2B5EF4-FFF2-40B4-BE49-F238E27FC236}">
                <a16:creationId xmlns:a16="http://schemas.microsoft.com/office/drawing/2014/main" id="{10319378-269C-406E-9B84-FCF22DA02EFF}"/>
              </a:ext>
            </a:extLst>
          </p:cNvPr>
          <p:cNvSpPr>
            <a:spLocks noGrp="1"/>
          </p:cNvSpPr>
          <p:nvPr>
            <p:ph type="pic" idx="1" hasCustomPrompt="1"/>
          </p:nvPr>
        </p:nvSpPr>
        <p:spPr>
          <a:xfrm>
            <a:off x="3788021" y="457201"/>
            <a:ext cx="5949868" cy="5726784"/>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Tree>
    <p:extLst>
      <p:ext uri="{BB962C8B-B14F-4D97-AF65-F5344CB8AC3E}">
        <p14:creationId xmlns:p14="http://schemas.microsoft.com/office/powerpoint/2010/main" val="302147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3779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ru-RU" noProof="0"/>
              <a:t>Добавить нижний колонтитул</a:t>
            </a:r>
          </a:p>
        </p:txBody>
      </p:sp>
      <p:sp>
        <p:nvSpPr>
          <p:cNvPr id="3" name="Номер слайда 2">
            <a:extLst>
              <a:ext uri="{FF2B5EF4-FFF2-40B4-BE49-F238E27FC236}">
                <a16:creationId xmlns:a16="http://schemas.microsoft.com/office/drawing/2014/main" id="{2310D190-B83D-438A-91BC-470C41B22A29}"/>
              </a:ext>
            </a:extLst>
          </p:cNvPr>
          <p:cNvSpPr>
            <a:spLocks noGrp="1"/>
          </p:cNvSpPr>
          <p:nvPr>
            <p:ph type="sldNum" sz="quarter" idx="1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32C8D0EF-1DB6-4ADC-8F31-5AE53BF5EAF4}"/>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7" name="Прямоугольник 6">
            <a:extLst>
              <a:ext uri="{FF2B5EF4-FFF2-40B4-BE49-F238E27FC236}">
                <a16:creationId xmlns:a16="http://schemas.microsoft.com/office/drawing/2014/main" id="{62F208ED-79A0-4B2C-A5EE-9D27466BCA3F}"/>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9198116" cy="432000"/>
          </a:xfrm>
          <a:prstGeom prst="rect">
            <a:avLst/>
          </a:prstGeom>
        </p:spPr>
        <p:txBody>
          <a:bodyPr vert="horz" lIns="0" tIns="0" rIns="0" bIns="0" rtlCol="0" anchor="ctr">
            <a:noAutofit/>
          </a:bodyPr>
          <a:lstStyle/>
          <a:p>
            <a:pPr rtl="0"/>
            <a:r>
              <a:rPr lang="ru-RU" noProof="0"/>
              <a:t>Щелкните, чтобы изменить заголовок</a:t>
            </a:r>
          </a:p>
        </p:txBody>
      </p:sp>
      <p:sp>
        <p:nvSpPr>
          <p:cNvPr id="3" name="Текст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9198116" cy="4679250"/>
          </a:xfrm>
          <a:prstGeom prst="rect">
            <a:avLst/>
          </a:prstGeom>
        </p:spPr>
        <p:txBody>
          <a:bodyPr vert="horz" lIns="0" tIns="0" rIns="0" bIns="0" rtlCol="0">
            <a:no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56350"/>
            <a:ext cx="4114800" cy="365125"/>
          </a:xfrm>
          <a:prstGeom prst="rect">
            <a:avLst/>
          </a:prstGeom>
        </p:spPr>
        <p:txBody>
          <a:bodyPr vert="horz" lIns="0" tIns="0" rIns="0" bIns="0" rtlCol="0" anchor="ctr"/>
          <a:lstStyle>
            <a:lvl1pPr algn="l">
              <a:defRPr sz="1200" i="1">
                <a:solidFill>
                  <a:schemeClr val="tx1">
                    <a:lumMod val="75000"/>
                    <a:lumOff val="25000"/>
                  </a:schemeClr>
                </a:solidFill>
                <a:latin typeface="Times New Roman" panose="02020603050405020304" pitchFamily="18" charset="0"/>
                <a:cs typeface="Times New Roman" panose="02020603050405020304" pitchFamily="18" charset="0"/>
              </a:defRPr>
            </a:lvl1pPr>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5ECA3099-A94F-4C3E-BC29-780EDD38F722}"/>
              </a:ext>
            </a:extLst>
          </p:cNvPr>
          <p:cNvSpPr>
            <a:spLocks noGrp="1"/>
          </p:cNvSpPr>
          <p:nvPr>
            <p:ph type="sldNum" sz="quarter" idx="4"/>
          </p:nvPr>
        </p:nvSpPr>
        <p:spPr>
          <a:xfrm>
            <a:off x="11447502" y="6401750"/>
            <a:ext cx="278418" cy="274324"/>
          </a:xfrm>
          <a:prstGeom prst="rect">
            <a:avLst/>
          </a:prstGeom>
        </p:spPr>
        <p:txBody>
          <a:bodyPr vert="horz" lIns="0" tIns="0" rIns="0" bIns="0" rtlCol="0" anchor="ctr"/>
          <a:lstStyle>
            <a:lvl1pPr algn="ctr">
              <a:defRPr sz="1200" i="1">
                <a:solidFill>
                  <a:schemeClr val="bg1"/>
                </a:solidFill>
              </a:defRPr>
            </a:lvl1pPr>
          </a:lstStyle>
          <a:p>
            <a:pPr rtl="0"/>
            <a:fld id="{19B51A1E-902D-48AF-9020-955120F399B6}" type="slidenum">
              <a:rPr lang="ru-RU" noProof="0" smtClean="0"/>
              <a:pPr/>
              <a:t>‹#›</a:t>
            </a:fld>
            <a:endParaRPr lang="ru-RU" noProof="0"/>
          </a:p>
        </p:txBody>
      </p:sp>
      <p:sp>
        <p:nvSpPr>
          <p:cNvPr id="4" name="Надпись 3">
            <a:extLst>
              <a:ext uri="{FF2B5EF4-FFF2-40B4-BE49-F238E27FC236}">
                <a16:creationId xmlns:a16="http://schemas.microsoft.com/office/drawing/2014/main" id="{34FDC6F9-37F9-4E25-AECA-D307B8421C73}"/>
              </a:ext>
            </a:extLst>
          </p:cNvPr>
          <p:cNvSpPr txBox="1"/>
          <p:nvPr userDrawn="1"/>
        </p:nvSpPr>
        <p:spPr>
          <a:xfrm>
            <a:off x="9630116" y="6346108"/>
            <a:ext cx="1662546" cy="404658"/>
          </a:xfrm>
          <a:prstGeom prst="rect">
            <a:avLst/>
          </a:prstGeom>
          <a:noFill/>
        </p:spPr>
        <p:txBody>
          <a:bodyPr wrap="square" lIns="0" tIns="36000" rIns="0" bIns="0" rtlCol="0">
            <a:spAutoFit/>
          </a:bodyPr>
          <a:lstStyle/>
          <a:p>
            <a:pPr algn="r" rtl="0">
              <a:lnSpc>
                <a:spcPts val="1400"/>
              </a:lnSpc>
            </a:pPr>
            <a:r>
              <a:rPr lang="ru-RU" sz="1600" b="1" spc="-100" noProof="0">
                <a:solidFill>
                  <a:schemeClr val="tx1"/>
                </a:solidFill>
                <a:latin typeface="Corbel" panose="020B0503020204020204" pitchFamily="34" charset="0"/>
              </a:rPr>
              <a:t>БАНК</a:t>
            </a:r>
            <a:r>
              <a:rPr lang="ru-RU" sz="1600" b="1" spc="-100" noProof="0">
                <a:solidFill>
                  <a:schemeClr val="tx1">
                    <a:lumMod val="50000"/>
                    <a:lumOff val="50000"/>
                  </a:schemeClr>
                </a:solidFill>
                <a:latin typeface="Corbel" panose="020B0503020204020204" pitchFamily="34" charset="0"/>
              </a:rPr>
              <a:t> WOODGROVE</a:t>
            </a:r>
          </a:p>
        </p:txBody>
      </p:sp>
      <p:sp>
        <p:nvSpPr>
          <p:cNvPr id="8" name="Прямоугольник 7">
            <a:extLst>
              <a:ext uri="{FF2B5EF4-FFF2-40B4-BE49-F238E27FC236}">
                <a16:creationId xmlns:a16="http://schemas.microsoft.com/office/drawing/2014/main" id="{6B322F68-670D-45A0-A54F-7E70BCEAED3F}"/>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Прямоугольник 9">
            <a:extLst>
              <a:ext uri="{FF2B5EF4-FFF2-40B4-BE49-F238E27FC236}">
                <a16:creationId xmlns:a16="http://schemas.microsoft.com/office/drawing/2014/main" id="{E69B5F15-353A-4344-8D61-F4E25AA9FB6C}"/>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2FA0C0AA-FCE8-4A7F-928A-54C96BBA9053}"/>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5" r:id="rId5"/>
    <p:sldLayoutId id="2147483659" r:id="rId6"/>
    <p:sldLayoutId id="2147483660" r:id="rId7"/>
    <p:sldLayoutId id="2147483664" r:id="rId8"/>
    <p:sldLayoutId id="2147483650" r:id="rId9"/>
    <p:sldLayoutId id="2147483656" r:id="rId10"/>
    <p:sldLayoutId id="2147483657" r:id="rId11"/>
    <p:sldLayoutId id="2147483654" r:id="rId12"/>
    <p:sldLayoutId id="2147483666" r:id="rId13"/>
    <p:sldLayoutId id="2147483667" r:id="rId14"/>
    <p:sldLayoutId id="2147483668" r:id="rId15"/>
    <p:sldLayoutId id="2147483669" r:id="rId16"/>
    <p:sldLayoutId id="2147483670" r:id="rId17"/>
    <p:sldLayoutId id="2147483671" r:id="rId18"/>
    <p:sldLayoutId id="2147483672" r:id="rId19"/>
    <p:sldLayoutId id="2147483655" r:id="rId20"/>
  </p:sldLayoutIdLst>
  <p:hf hdr="0" ftr="0" dt="0"/>
  <p:txStyles>
    <p:title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ktu.kz/departments/sc_ite.asp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a16="http://schemas.microsoft.com/office/drawing/2014/main" id="{4772945D-CA91-4CFE-8EB7-941C7618C994}"/>
              </a:ext>
            </a:extLst>
          </p:cNvPr>
          <p:cNvSpPr>
            <a:spLocks noGrp="1"/>
          </p:cNvSpPr>
          <p:nvPr>
            <p:ph type="subTitle" idx="1"/>
          </p:nvPr>
        </p:nvSpPr>
        <p:spPr>
          <a:xfrm>
            <a:off x="9009528" y="6538437"/>
            <a:ext cx="3182471" cy="306115"/>
          </a:xfrm>
        </p:spPr>
        <p:txBody>
          <a:bodyPr rtlCol="0"/>
          <a:lstStyle/>
          <a:p>
            <a:pPr algn="ctr"/>
            <a:r>
              <a:rPr lang="ru-RU" b="1" dirty="0" err="1">
                <a:latin typeface="Calibri" panose="020F0502020204030204" pitchFamily="34" charset="0"/>
                <a:cs typeface="Calibri" panose="020F0502020204030204" pitchFamily="34" charset="0"/>
              </a:rPr>
              <a:t>Өскемен</a:t>
            </a:r>
            <a:r>
              <a:rPr lang="ru-RU" b="1" dirty="0">
                <a:latin typeface="Calibri" panose="020F0502020204030204" pitchFamily="34" charset="0"/>
                <a:cs typeface="Calibri" panose="020F0502020204030204" pitchFamily="34" charset="0"/>
              </a:rPr>
              <a:t>, 2024 г.</a:t>
            </a:r>
          </a:p>
        </p:txBody>
      </p:sp>
      <p:sp>
        <p:nvSpPr>
          <p:cNvPr id="10" name="TextBox 9"/>
          <p:cNvSpPr txBox="1"/>
          <p:nvPr/>
        </p:nvSpPr>
        <p:spPr>
          <a:xfrm>
            <a:off x="-354077" y="176045"/>
            <a:ext cx="10548496" cy="707886"/>
          </a:xfrm>
          <a:prstGeom prst="rect">
            <a:avLst/>
          </a:prstGeom>
          <a:noFill/>
        </p:spPr>
        <p:txBody>
          <a:bodyPr wrap="square" rtlCol="0">
            <a:spAutoFit/>
          </a:bodyPr>
          <a:lstStyle/>
          <a:p>
            <a:pPr lvl="0" algn="ctr"/>
            <a:r>
              <a:rPr lang="ru-RU" dirty="0">
                <a:latin typeface="Calibri" panose="020F0502020204030204" pitchFamily="34" charset="0"/>
                <a:cs typeface="Calibri" panose="020F0502020204030204" pitchFamily="34" charset="0"/>
              </a:rPr>
              <a:t> </a:t>
            </a:r>
            <a:r>
              <a:rPr lang="ru-RU" sz="2000" u="sng" dirty="0">
                <a:latin typeface="Calibri" panose="020F0502020204030204" pitchFamily="34" charset="0"/>
                <a:cs typeface="Calibri" panose="020F0502020204030204" pitchFamily="34" charset="0"/>
              </a:rPr>
              <a:t>КЕАҚ «Д. </a:t>
            </a:r>
            <a:r>
              <a:rPr lang="ru-RU" sz="2000" u="sng" dirty="0" err="1">
                <a:latin typeface="Calibri" panose="020F0502020204030204" pitchFamily="34" charset="0"/>
                <a:cs typeface="Calibri" panose="020F0502020204030204" pitchFamily="34" charset="0"/>
              </a:rPr>
              <a:t>Серікбаев</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атындағы</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Шығыс</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Қазақстан</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техникалық</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университеті</a:t>
            </a:r>
            <a:r>
              <a:rPr lang="ru-RU" sz="2000" u="sng" dirty="0">
                <a:latin typeface="Calibri" panose="020F0502020204030204" pitchFamily="34" charset="0"/>
                <a:cs typeface="Calibri" panose="020F0502020204030204" pitchFamily="34" charset="0"/>
              </a:rPr>
              <a:t>»</a:t>
            </a:r>
          </a:p>
          <a:p>
            <a:pPr algn="ctr"/>
            <a:r>
              <a:rPr lang="ru-RU" sz="2000" i="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Цифрлық</a:t>
            </a:r>
            <a:r>
              <a:rPr lang="ru-RU" sz="2000" i="1"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технологиялар және </a:t>
            </a:r>
            <a:r>
              <a:rPr lang="ru-RU" sz="20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жасанды интеллект </a:t>
            </a:r>
            <a:r>
              <a:rPr lang="ru-RU" sz="2000"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мектебі</a:t>
            </a:r>
            <a:endParaRPr lang="ru-RU" sz="2000" i="1" u="sng" dirty="0">
              <a:latin typeface="Calibri" panose="020F0502020204030204" pitchFamily="34" charset="0"/>
              <a:cs typeface="Calibri" panose="020F0502020204030204" pitchFamily="34" charset="0"/>
            </a:endParaRPr>
          </a:p>
        </p:txBody>
      </p:sp>
      <p:sp>
        <p:nvSpPr>
          <p:cNvPr id="12" name="TextBox 11"/>
          <p:cNvSpPr txBox="1"/>
          <p:nvPr/>
        </p:nvSpPr>
        <p:spPr>
          <a:xfrm>
            <a:off x="6866600" y="5214998"/>
            <a:ext cx="4990603" cy="1323439"/>
          </a:xfrm>
          <a:prstGeom prst="rect">
            <a:avLst/>
          </a:prstGeom>
          <a:noFill/>
        </p:spPr>
        <p:txBody>
          <a:bodyPr wrap="square" rtlCol="0">
            <a:spAutoFit/>
          </a:bodyPr>
          <a:lstStyle/>
          <a:p>
            <a:r>
              <a:rPr lang="ru-RU" sz="2000" dirty="0" err="1">
                <a:latin typeface="Calibri" panose="020F0502020204030204" pitchFamily="34" charset="0"/>
                <a:cs typeface="Calibri" panose="020F0502020204030204" pitchFamily="34" charset="0"/>
              </a:rPr>
              <a:t>Цифрлық</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технологиялар</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және</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жасанды</a:t>
            </a:r>
            <a:r>
              <a:rPr lang="ru-RU" sz="2000" dirty="0">
                <a:latin typeface="Calibri" panose="020F0502020204030204" pitchFamily="34" charset="0"/>
                <a:cs typeface="Calibri" panose="020F0502020204030204" pitchFamily="34" charset="0"/>
              </a:rPr>
              <a:t> интеллект </a:t>
            </a:r>
            <a:r>
              <a:rPr lang="ru-RU" sz="2000" dirty="0" err="1">
                <a:latin typeface="Calibri" panose="020F0502020204030204" pitchFamily="34" charset="0"/>
                <a:cs typeface="Calibri" panose="020F0502020204030204" pitchFamily="34" charset="0"/>
              </a:rPr>
              <a:t>мектебінің</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қауымдастырылған</a:t>
            </a:r>
            <a:r>
              <a:rPr lang="ru-RU" sz="2000" dirty="0">
                <a:latin typeface="Calibri" panose="020F0502020204030204" pitchFamily="34" charset="0"/>
                <a:cs typeface="Calibri" panose="020F0502020204030204" pitchFamily="34" charset="0"/>
              </a:rPr>
              <a:t> профессоры  АЛИБЕККЫЗЫ К. </a:t>
            </a:r>
          </a:p>
          <a:p>
            <a:endParaRPr lang="ru-RU" sz="2000" dirty="0">
              <a:latin typeface="Calibri" panose="020F0502020204030204" pitchFamily="34" charset="0"/>
              <a:cs typeface="Calibri" panose="020F0502020204030204" pitchFamily="34" charset="0"/>
            </a:endParaRPr>
          </a:p>
        </p:txBody>
      </p:sp>
      <p:sp>
        <p:nvSpPr>
          <p:cNvPr id="14" name="Заголовок 1"/>
          <p:cNvSpPr txBox="1">
            <a:spLocks/>
          </p:cNvSpPr>
          <p:nvPr/>
        </p:nvSpPr>
        <p:spPr>
          <a:xfrm>
            <a:off x="779287" y="1660926"/>
            <a:ext cx="11077916" cy="26661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400" b="1" dirty="0">
                <a:latin typeface="Calibri" panose="020F0502020204030204" pitchFamily="34" charset="0"/>
                <a:cs typeface="Calibri" panose="020F0502020204030204" pitchFamily="34" charset="0"/>
              </a:rPr>
              <a:t>«</a:t>
            </a:r>
            <a:r>
              <a:rPr lang="ru-RU" sz="4400" b="1" dirty="0">
                <a:solidFill>
                  <a:srgbClr val="000000"/>
                </a:solidFill>
                <a:latin typeface="Calibri" panose="020F0502020204030204" pitchFamily="34" charset="0"/>
                <a:cs typeface="Calibri" panose="020F0502020204030204" pitchFamily="34" charset="0"/>
              </a:rPr>
              <a:t>ӨНДІРІС</a:t>
            </a:r>
            <a:r>
              <a:rPr lang="ru-RU" sz="4400" b="1" i="0" baseline="30000" dirty="0">
                <a:solidFill>
                  <a:srgbClr val="000000"/>
                </a:solidFill>
                <a:effectLst/>
                <a:latin typeface="Calibri" panose="020F0502020204030204" pitchFamily="34" charset="0"/>
                <a:cs typeface="Calibri" panose="020F0502020204030204" pitchFamily="34" charset="0"/>
              </a:rPr>
              <a:t> </a:t>
            </a:r>
            <a:r>
              <a:rPr lang="ru-RU" sz="4400" b="1" i="0" dirty="0">
                <a:solidFill>
                  <a:srgbClr val="000000"/>
                </a:solidFill>
                <a:effectLst/>
                <a:latin typeface="Calibri" panose="020F0502020204030204" pitchFamily="34" charset="0"/>
                <a:cs typeface="Calibri" panose="020F0502020204030204" pitchFamily="34" charset="0"/>
              </a:rPr>
              <a:t>ҮДЕРІСІН АВТОМАТТАНДЫРУ</a:t>
            </a:r>
            <a:r>
              <a:rPr lang="ru-RU" sz="4400" b="1" dirty="0">
                <a:latin typeface="Calibri" panose="020F0502020204030204" pitchFamily="34" charset="0"/>
                <a:cs typeface="Calibri" panose="020F0502020204030204" pitchFamily="34" charset="0"/>
              </a:rPr>
              <a:t>» пәні </a:t>
            </a:r>
            <a:r>
              <a:rPr lang="ru-RU" sz="4400" b="1" dirty="0" err="1">
                <a:latin typeface="Calibri" panose="020F0502020204030204" pitchFamily="34" charset="0"/>
                <a:cs typeface="Calibri" panose="020F0502020204030204" pitchFamily="34" charset="0"/>
              </a:rPr>
              <a:t>бойынша</a:t>
            </a:r>
            <a:endParaRPr lang="ru-RU" sz="4400" b="1" dirty="0">
              <a:latin typeface="Calibri" panose="020F0502020204030204" pitchFamily="34" charset="0"/>
              <a:cs typeface="Calibri" panose="020F0502020204030204" pitchFamily="34" charset="0"/>
            </a:endParaRPr>
          </a:p>
          <a:p>
            <a:r>
              <a:rPr lang="ru-RU" sz="4400" b="1" dirty="0">
                <a:latin typeface="Calibri" panose="020F0502020204030204" pitchFamily="34" charset="0"/>
                <a:cs typeface="Calibri" panose="020F0502020204030204" pitchFamily="34" charset="0"/>
              </a:rPr>
              <a:t> лекциялар курсы</a:t>
            </a:r>
          </a:p>
          <a:p>
            <a:r>
              <a:rPr lang="ru-RU" sz="4400" b="1" dirty="0">
                <a:latin typeface="Calibri" panose="020F0502020204030204" pitchFamily="34" charset="0"/>
                <a:cs typeface="Calibri" panose="020F0502020204030204" pitchFamily="34" charset="0"/>
              </a:rPr>
              <a:t>10 -</a:t>
            </a:r>
            <a:r>
              <a:rPr lang="en-US" sz="4400" b="1" dirty="0">
                <a:latin typeface="Calibri" panose="020F0502020204030204" pitchFamily="34" charset="0"/>
                <a:cs typeface="Calibri" panose="020F0502020204030204" pitchFamily="34" charset="0"/>
              </a:rPr>
              <a:t> </a:t>
            </a:r>
            <a:r>
              <a:rPr lang="ru-RU" sz="4400" b="1" dirty="0">
                <a:latin typeface="Calibri" panose="020F0502020204030204" pitchFamily="34" charset="0"/>
                <a:cs typeface="Calibri" panose="020F0502020204030204" pitchFamily="34" charset="0"/>
              </a:rPr>
              <a:t>ЛЕКЦИЯ</a:t>
            </a:r>
          </a:p>
        </p:txBody>
      </p:sp>
      <p:pic>
        <p:nvPicPr>
          <p:cNvPr id="3074" name="Picture 2" descr="teamwork - ConnectCarolina User Inform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121" y="2638912"/>
            <a:ext cx="286385" cy="286385"/>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3080" name="Picture 8" descr="Выпускной вечер Выпускник университета Компьютерные иконы Ученая степень  Женщина, женщина, люди, логотип, церемония вручения дипломов png | PNGW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8603" y="5325889"/>
            <a:ext cx="266401" cy="266401"/>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2FC0E441-9B68-865B-8522-266AB3950228}"/>
              </a:ext>
            </a:extLst>
          </p:cNvPr>
          <p:cNvPicPr>
            <a:picLocks noChangeAspect="1"/>
          </p:cNvPicPr>
          <p:nvPr/>
        </p:nvPicPr>
        <p:blipFill>
          <a:blip r:embed="rId6"/>
          <a:stretch>
            <a:fillRect/>
          </a:stretch>
        </p:blipFill>
        <p:spPr>
          <a:xfrm>
            <a:off x="9817099" y="29143"/>
            <a:ext cx="2374900" cy="1193800"/>
          </a:xfrm>
          <a:prstGeom prst="rect">
            <a:avLst/>
          </a:prstGeom>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859857"/>
            <a:ext cx="11566258" cy="2317395"/>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Дәріс</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мақсаты</a:t>
            </a:r>
            <a:r>
              <a:rPr lang="ru-RU" sz="1600" b="1" dirty="0">
                <a:solidFill>
                  <a:schemeClr val="tx1"/>
                </a:solidFill>
                <a:latin typeface="Calibri" panose="020F0502020204030204" pitchFamily="34" charset="0"/>
                <a:cs typeface="Calibri" panose="020F0502020204030204" pitchFamily="34" charset="0"/>
              </a:rPr>
              <a:t>: </a:t>
            </a:r>
            <a:r>
              <a:rPr lang="ru-RU" sz="1600" dirty="0">
                <a:solidFill>
                  <a:schemeClr val="tx1"/>
                </a:solidFill>
                <a:latin typeface="Calibri" panose="020F0502020204030204" pitchFamily="34" charset="0"/>
                <a:cs typeface="Calibri" panose="020F0502020204030204" pitchFamily="34" charset="0"/>
              </a:rPr>
              <a:t>малды </a:t>
            </a:r>
            <a:r>
              <a:rPr lang="ru-RU" sz="1600" dirty="0" err="1">
                <a:solidFill>
                  <a:schemeClr val="tx1"/>
                </a:solidFill>
                <a:latin typeface="Calibri" panose="020F0502020204030204" pitchFamily="34" charset="0"/>
                <a:cs typeface="Calibri" panose="020F0502020204030204" pitchFamily="34" charset="0"/>
              </a:rPr>
              <a:t>азықтандыру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суару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жемді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мөлшерлеу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сиырларды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машинамен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сауу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көң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шығару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жүйелерін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автоматтандыруды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зерттеу</a:t>
            </a:r>
            <a:r>
              <a:rPr lang="ru-RU" sz="1600" dirty="0">
                <a:solidFill>
                  <a:schemeClr val="tx1"/>
                </a:solidFill>
                <a:latin typeface="Calibri" panose="020F0502020204030204" pitchFamily="34" charset="0"/>
                <a:cs typeface="Calibri" panose="020F0502020204030204" pitchFamily="34" charset="0"/>
              </a:rPr>
              <a:t>.</a:t>
            </a:r>
          </a:p>
          <a:p>
            <a:pPr algn="just"/>
            <a:r>
              <a:rPr lang="ru-RU" sz="1600"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Дәріс</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мазмұны</a:t>
            </a:r>
            <a:r>
              <a:rPr lang="ru-RU" sz="1600" b="1" dirty="0">
                <a:solidFill>
                  <a:schemeClr val="tx1"/>
                </a:solidFill>
                <a:latin typeface="Calibri" panose="020F0502020204030204" pitchFamily="34" charset="0"/>
                <a:cs typeface="Calibri" panose="020F0502020204030204" pitchFamily="34" charset="0"/>
              </a:rPr>
              <a:t>: </a:t>
            </a:r>
            <a:r>
              <a:rPr lang="ru-RU" sz="1600" dirty="0">
                <a:solidFill>
                  <a:schemeClr val="tx1"/>
                </a:solidFill>
                <a:latin typeface="Calibri" panose="020F0502020204030204" pitchFamily="34" charset="0"/>
                <a:cs typeface="Calibri" panose="020F0502020204030204" pitchFamily="34" charset="0"/>
              </a:rPr>
              <a:t>мал </a:t>
            </a:r>
            <a:r>
              <a:rPr lang="ru-RU" sz="1600" dirty="0" err="1">
                <a:solidFill>
                  <a:schemeClr val="tx1"/>
                </a:solidFill>
                <a:latin typeface="Calibri" panose="020F0502020204030204" pitchFamily="34" charset="0"/>
                <a:cs typeface="Calibri" panose="020F0502020204030204" pitchFamily="34" charset="0"/>
              </a:rPr>
              <a:t>шаруашылығындағы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технологиялық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процестерді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автоматтандырудың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технологиялық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электрлік</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функционалдық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схемаларымен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танысу</a:t>
            </a:r>
            <a:r>
              <a:rPr lang="ru-RU" sz="1600" dirty="0">
                <a:solidFill>
                  <a:schemeClr val="tx1"/>
                </a:solidFill>
                <a:latin typeface="Calibri" panose="020F0502020204030204" pitchFamily="34" charset="0"/>
                <a:cs typeface="Calibri" panose="020F0502020204030204" pitchFamily="34" charset="0"/>
              </a:rPr>
              <a:t>.</a:t>
            </a:r>
          </a:p>
          <a:p>
            <a:pPr algn="just"/>
            <a:endParaRPr lang="ru-RU" sz="1600" b="1" dirty="0">
              <a:solidFill>
                <a:schemeClr val="tx1"/>
              </a:solidFill>
              <a:latin typeface="Calibri" panose="020F0502020204030204" pitchFamily="34" charset="0"/>
              <a:cs typeface="Calibri" panose="020F0502020204030204" pitchFamily="34" charset="0"/>
            </a:endParaRPr>
          </a:p>
          <a:p>
            <a:pPr algn="just"/>
            <a:r>
              <a:rPr lang="en-US" sz="1600" b="1" dirty="0">
                <a:solidFill>
                  <a:schemeClr val="tx1"/>
                </a:solidFill>
                <a:latin typeface="Calibri" panose="020F0502020204030204" pitchFamily="34" charset="0"/>
                <a:cs typeface="Calibri" panose="020F0502020204030204" pitchFamily="34" charset="0"/>
              </a:rPr>
              <a:t>	</a:t>
            </a:r>
            <a:r>
              <a:rPr lang="ru-RU" sz="1600" b="1" dirty="0">
                <a:solidFill>
                  <a:schemeClr val="tx1"/>
                </a:solidFill>
                <a:latin typeface="Calibri" panose="020F0502020204030204" pitchFamily="34" charset="0"/>
                <a:cs typeface="Calibri" panose="020F0502020204030204" pitchFamily="34" charset="0"/>
              </a:rPr>
              <a:t>10.1 Малды </a:t>
            </a:r>
            <a:r>
              <a:rPr lang="ru-RU" sz="1600" b="1" dirty="0" err="1">
                <a:solidFill>
                  <a:schemeClr val="tx1"/>
                </a:solidFill>
                <a:latin typeface="Calibri" panose="020F0502020204030204" pitchFamily="34" charset="0"/>
                <a:cs typeface="Calibri" panose="020F0502020204030204" pitchFamily="34" charset="0"/>
              </a:rPr>
              <a:t>азықтандыру</a:t>
            </a:r>
            <a:r>
              <a:rPr lang="ru-RU" sz="1600" b="1" dirty="0">
                <a:solidFill>
                  <a:schemeClr val="tx1"/>
                </a:solidFill>
                <a:latin typeface="Calibri" panose="020F0502020204030204" pitchFamily="34" charset="0"/>
                <a:cs typeface="Calibri" panose="020F0502020204030204" pitchFamily="34" charset="0"/>
              </a:rPr>
              <a:t> мен </a:t>
            </a:r>
            <a:r>
              <a:rPr lang="ru-RU" sz="1600" b="1" dirty="0" err="1">
                <a:solidFill>
                  <a:schemeClr val="tx1"/>
                </a:solidFill>
                <a:latin typeface="Calibri" panose="020F0502020204030204" pitchFamily="34" charset="0"/>
                <a:cs typeface="Calibri" panose="020F0502020204030204" pitchFamily="34" charset="0"/>
              </a:rPr>
              <a:t>суаруды</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автоматтандыру</a:t>
            </a:r>
            <a:endParaRPr lang="ru-RU" sz="1600" b="1" dirty="0">
              <a:solidFill>
                <a:schemeClr val="tx1"/>
              </a:solidFill>
              <a:latin typeface="Calibri" panose="020F0502020204030204" pitchFamily="34" charset="0"/>
              <a:cs typeface="Calibri" panose="020F0502020204030204" pitchFamily="34" charset="0"/>
            </a:endParaRPr>
          </a:p>
          <a:p>
            <a:pPr algn="just"/>
            <a:r>
              <a:rPr lang="en-US" sz="1600" dirty="0">
                <a:solidFill>
                  <a:schemeClr val="tx1"/>
                </a:solidFill>
                <a:latin typeface="Calibri" panose="020F0502020204030204" pitchFamily="34" charset="0"/>
                <a:cs typeface="Calibri" panose="020F0502020204030204" pitchFamily="34" charset="0"/>
              </a:rPr>
              <a:t>	</a:t>
            </a:r>
            <a:r>
              <a:rPr lang="ru-RU" sz="1600" dirty="0">
                <a:solidFill>
                  <a:schemeClr val="tx1"/>
                </a:solidFill>
                <a:latin typeface="Calibri" panose="020F0502020204030204" pitchFamily="34" charset="0"/>
                <a:cs typeface="Calibri" panose="020F0502020204030204" pitchFamily="34" charset="0"/>
              </a:rPr>
              <a:t>Малды </a:t>
            </a:r>
            <a:r>
              <a:rPr lang="ru-RU" sz="1600" dirty="0" err="1">
                <a:solidFill>
                  <a:schemeClr val="tx1"/>
                </a:solidFill>
                <a:latin typeface="Calibri" panose="020F0502020204030204" pitchFamily="34" charset="0"/>
                <a:cs typeface="Calibri" panose="020F0502020204030204" pitchFamily="34" charset="0"/>
              </a:rPr>
              <a:t>азықтандыруды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автоматтандырудың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екі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негізгі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жолы</a:t>
            </a:r>
            <a:r>
              <a:rPr lang="ru-RU" sz="1600" dirty="0">
                <a:solidFill>
                  <a:schemeClr val="tx1"/>
                </a:solidFill>
                <a:latin typeface="Calibri" panose="020F0502020204030204" pitchFamily="34" charset="0"/>
                <a:cs typeface="Calibri" panose="020F0502020204030204" pitchFamily="34" charset="0"/>
              </a:rPr>
              <a:t> бар – </a:t>
            </a:r>
            <a:r>
              <a:rPr lang="ru-RU" sz="1600" dirty="0" err="1">
                <a:solidFill>
                  <a:schemeClr val="tx1"/>
                </a:solidFill>
                <a:latin typeface="Calibri" panose="020F0502020204030204" pitchFamily="34" charset="0"/>
                <a:cs typeface="Calibri" panose="020F0502020204030204" pitchFamily="34" charset="0"/>
              </a:rPr>
              <a:t>стандартталған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стандартталмаған</a:t>
            </a:r>
            <a:r>
              <a:rPr lang="ru-RU" sz="1600" dirty="0">
                <a:solidFill>
                  <a:schemeClr val="tx1"/>
                </a:solidFill>
                <a:latin typeface="Calibri" panose="020F0502020204030204" pitchFamily="34" charset="0"/>
                <a:cs typeface="Calibri" panose="020F0502020204030204" pitchFamily="34" charset="0"/>
              </a:rPr>
              <a:t>.</a:t>
            </a:r>
          </a:p>
          <a:p>
            <a:pPr algn="just"/>
            <a:r>
              <a:rPr lang="ru-RU" sz="1600" dirty="0" err="1">
                <a:solidFill>
                  <a:schemeClr val="tx1"/>
                </a:solidFill>
                <a:latin typeface="Calibri" panose="020F0502020204030204" pitchFamily="34" charset="0"/>
                <a:cs typeface="Calibri" panose="020F0502020204030204" pitchFamily="34" charset="0"/>
              </a:rPr>
              <a:t>Жемді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таратудың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көптеген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механизмдері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азықтық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таратқыштар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жылжымалы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стационарлық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болып</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жіктеледі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Бункерден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қоректендіргіштерге</a:t>
            </a:r>
            <a:r>
              <a:rPr lang="ru-RU" sz="1600" dirty="0">
                <a:solidFill>
                  <a:schemeClr val="tx1"/>
                </a:solidFill>
                <a:latin typeface="Calibri" panose="020F0502020204030204" pitchFamily="34" charset="0"/>
                <a:cs typeface="Calibri" panose="020F0502020204030204" pitchFamily="34" charset="0"/>
              </a:rPr>
              <a:t> </a:t>
            </a:r>
            <a:r>
              <a:rPr lang="en" sz="1600" dirty="0">
                <a:solidFill>
                  <a:schemeClr val="tx1"/>
                </a:solidFill>
                <a:latin typeface="Calibri" panose="020F0502020204030204" pitchFamily="34" charset="0"/>
                <a:cs typeface="Calibri" panose="020F0502020204030204" pitchFamily="34" charset="0"/>
              </a:rPr>
              <a:t>M </a:t>
            </a:r>
            <a:r>
              <a:rPr lang="ru-RU" sz="1600" dirty="0" err="1">
                <a:solidFill>
                  <a:schemeClr val="tx1"/>
                </a:solidFill>
                <a:latin typeface="Calibri" panose="020F0502020204030204" pitchFamily="34" charset="0"/>
                <a:cs typeface="Calibri" panose="020F0502020204030204" pitchFamily="34" charset="0"/>
              </a:rPr>
              <a:t>электр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жетегі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арқылы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біркелкі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тасымалданады</a:t>
            </a:r>
            <a:r>
              <a:rPr lang="ru-RU" sz="1600" dirty="0">
                <a:solidFill>
                  <a:schemeClr val="tx1"/>
                </a:solidFill>
                <a:latin typeface="Calibri" panose="020F0502020204030204" pitchFamily="34" charset="0"/>
                <a:cs typeface="Calibri" panose="020F0502020204030204" pitchFamily="34" charset="0"/>
              </a:rPr>
              <a:t> (10.1 </a:t>
            </a:r>
            <a:r>
              <a:rPr lang="ru-RU" sz="1600" dirty="0" err="1">
                <a:solidFill>
                  <a:schemeClr val="tx1"/>
                </a:solidFill>
                <a:latin typeface="Calibri" panose="020F0502020204030204" pitchFamily="34" charset="0"/>
                <a:cs typeface="Calibri" panose="020F0502020204030204" pitchFamily="34" charset="0"/>
              </a:rPr>
              <a:t>суретте</a:t>
            </a:r>
            <a:r>
              <a:rPr lang="ru-RU" sz="1600" dirty="0">
                <a:solidFill>
                  <a:schemeClr val="tx1"/>
                </a:solidFill>
                <a:latin typeface="Calibri" panose="020F0502020204030204" pitchFamily="34" charset="0"/>
                <a:cs typeface="Calibri" panose="020F0502020204030204" pitchFamily="34" charset="0"/>
              </a:rPr>
              <a:t>).	</a:t>
            </a: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2</a:t>
            </a:r>
            <a:endParaRPr lang="ru-RU" dirty="0">
              <a:solidFill>
                <a:schemeClr val="bg1"/>
              </a:solidFill>
            </a:endParaRPr>
          </a:p>
        </p:txBody>
      </p:sp>
      <p:sp>
        <p:nvSpPr>
          <p:cNvPr id="5" name="Заголовок 1">
            <a:extLst>
              <a:ext uri="{FF2B5EF4-FFF2-40B4-BE49-F238E27FC236}">
                <a16:creationId xmlns:a16="http://schemas.microsoft.com/office/drawing/2014/main" id="{F123C38B-4EE2-5C1A-3883-A62D0AB20A20}"/>
              </a:ext>
            </a:extLst>
          </p:cNvPr>
          <p:cNvSpPr txBox="1">
            <a:spLocks/>
          </p:cNvSpPr>
          <p:nvPr/>
        </p:nvSpPr>
        <p:spPr>
          <a:xfrm>
            <a:off x="518236" y="-108933"/>
            <a:ext cx="10831743" cy="9687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2800" b="1" dirty="0">
                <a:solidFill>
                  <a:srgbClr val="002060"/>
                </a:solidFill>
                <a:latin typeface="Calibri" panose="020F0502020204030204" pitchFamily="34" charset="0"/>
                <a:cs typeface="Calibri" panose="020F0502020204030204" pitchFamily="34" charset="0"/>
              </a:rPr>
              <a:t>10 ЛЕКЦИЯ -Мал </a:t>
            </a:r>
            <a:r>
              <a:rPr lang="ru-RU" sz="2800" b="1" dirty="0" err="1">
                <a:solidFill>
                  <a:srgbClr val="002060"/>
                </a:solidFill>
                <a:latin typeface="Calibri" panose="020F0502020204030204" pitchFamily="34" charset="0"/>
                <a:cs typeface="Calibri" panose="020F0502020204030204" pitchFamily="34" charset="0"/>
              </a:rPr>
              <a:t>шаруашылығындағы</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технологиялық</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процестерді</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автоматтандыру</a:t>
            </a:r>
            <a:endParaRPr lang="ru-RU" sz="3100" b="1" dirty="0">
              <a:solidFill>
                <a:srgbClr val="002060"/>
              </a:solidFill>
              <a:latin typeface="Calibri" panose="020F0502020204030204" pitchFamily="34" charset="0"/>
              <a:cs typeface="Calibri" panose="020F0502020204030204" pitchFamily="34" charset="0"/>
            </a:endParaRPr>
          </a:p>
        </p:txBody>
      </p:sp>
      <p:pic>
        <p:nvPicPr>
          <p:cNvPr id="9" name="Рисунок 8">
            <a:extLst>
              <a:ext uri="{FF2B5EF4-FFF2-40B4-BE49-F238E27FC236}">
                <a16:creationId xmlns:a16="http://schemas.microsoft.com/office/drawing/2014/main" id="{6123899A-5121-F9EC-2450-B6F5CD8E00C6}"/>
              </a:ext>
            </a:extLst>
          </p:cNvPr>
          <p:cNvPicPr>
            <a:picLocks noChangeAspect="1"/>
          </p:cNvPicPr>
          <p:nvPr/>
        </p:nvPicPr>
        <p:blipFill>
          <a:blip r:embed="rId3"/>
          <a:stretch>
            <a:fillRect/>
          </a:stretch>
        </p:blipFill>
        <p:spPr>
          <a:xfrm>
            <a:off x="2047907" y="3177252"/>
            <a:ext cx="7772400" cy="3188824"/>
          </a:xfrm>
          <a:prstGeom prst="rect">
            <a:avLst/>
          </a:prstGeom>
        </p:spPr>
      </p:pic>
      <p:sp>
        <p:nvSpPr>
          <p:cNvPr id="12" name="TextBox 11">
            <a:extLst>
              <a:ext uri="{FF2B5EF4-FFF2-40B4-BE49-F238E27FC236}">
                <a16:creationId xmlns:a16="http://schemas.microsoft.com/office/drawing/2014/main" id="{1605458A-E2CD-A4E6-BA7A-07FAE85F7E3D}"/>
              </a:ext>
            </a:extLst>
          </p:cNvPr>
          <p:cNvSpPr txBox="1"/>
          <p:nvPr/>
        </p:nvSpPr>
        <p:spPr>
          <a:xfrm>
            <a:off x="3006511" y="6343850"/>
            <a:ext cx="6105644" cy="369332"/>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10.1 сурет – Жем таратқыштың принципиалды сұлбасы</a:t>
            </a:r>
          </a:p>
        </p:txBody>
      </p:sp>
    </p:spTree>
    <p:extLst>
      <p:ext uri="{BB962C8B-B14F-4D97-AF65-F5344CB8AC3E}">
        <p14:creationId xmlns:p14="http://schemas.microsoft.com/office/powerpoint/2010/main" val="3137182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3</a:t>
            </a:r>
            <a:endParaRPr lang="ru-RU" dirty="0">
              <a:solidFill>
                <a:schemeClr val="bg1"/>
              </a:solidFill>
            </a:endParaRPr>
          </a:p>
        </p:txBody>
      </p:sp>
      <p:sp>
        <p:nvSpPr>
          <p:cNvPr id="4" name="TextBox 3">
            <a:extLst>
              <a:ext uri="{FF2B5EF4-FFF2-40B4-BE49-F238E27FC236}">
                <a16:creationId xmlns:a16="http://schemas.microsoft.com/office/drawing/2014/main" id="{A1679D5C-34AF-A69E-7E36-2E9D66D27498}"/>
              </a:ext>
            </a:extLst>
          </p:cNvPr>
          <p:cNvSpPr txBox="1"/>
          <p:nvPr/>
        </p:nvSpPr>
        <p:spPr>
          <a:xfrm>
            <a:off x="244997" y="170113"/>
            <a:ext cx="11702005" cy="3139321"/>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RVK-F-74</a:t>
            </a:r>
          </a:p>
          <a:p>
            <a:endParaRPr lang="ru-KZ" dirty="0">
              <a:latin typeface="Calibri" panose="020F0502020204030204" pitchFamily="34" charset="0"/>
              <a:cs typeface="Calibri" panose="020F0502020204030204" pitchFamily="34" charset="0"/>
            </a:endParaRPr>
          </a:p>
          <a:p>
            <a:r>
              <a:rPr lang="ru-KZ" dirty="0">
                <a:latin typeface="Calibri" panose="020F0502020204030204" pitchFamily="34" charset="0"/>
                <a:cs typeface="Calibri" panose="020F0502020204030204" pitchFamily="34" charset="0"/>
              </a:rPr>
              <a:t>	SB</a:t>
            </a:r>
            <a:r>
              <a:rPr lang="ru-KZ" baseline="-25000" dirty="0">
                <a:latin typeface="Calibri" panose="020F0502020204030204" pitchFamily="34" charset="0"/>
                <a:cs typeface="Calibri" panose="020F0502020204030204" pitchFamily="34" charset="0"/>
              </a:rPr>
              <a:t>2</a:t>
            </a:r>
            <a:r>
              <a:rPr lang="ru-KZ" dirty="0">
                <a:latin typeface="Calibri" panose="020F0502020204030204" pitchFamily="34" charset="0"/>
                <a:cs typeface="Calibri" panose="020F0502020204030204" pitchFamily="34" charset="0"/>
              </a:rPr>
              <a:t> түймесі КТ</a:t>
            </a:r>
            <a:r>
              <a:rPr lang="ru-KZ" baseline="-25000" dirty="0">
                <a:latin typeface="Calibri" panose="020F0502020204030204" pitchFamily="34" charset="0"/>
                <a:cs typeface="Calibri" panose="020F0502020204030204" pitchFamily="34" charset="0"/>
              </a:rPr>
              <a:t>1</a:t>
            </a:r>
            <a:r>
              <a:rPr lang="ru-KZ" dirty="0">
                <a:latin typeface="Calibri" panose="020F0502020204030204" pitchFamily="34" charset="0"/>
                <a:cs typeface="Calibri" panose="020F0502020204030204" pitchFamily="34" charset="0"/>
              </a:rPr>
              <a:t> уақыт релесін қосады, ол контактілерімен НA дыбыстық дабылын және уақыт кідірісімен М электр жетегінің магниттік стартерін KM</a:t>
            </a:r>
            <a:r>
              <a:rPr lang="ru-KZ" baseline="-25000" dirty="0">
                <a:latin typeface="Calibri" panose="020F0502020204030204" pitchFamily="34" charset="0"/>
                <a:cs typeface="Calibri" panose="020F0502020204030204" pitchFamily="34" charset="0"/>
              </a:rPr>
              <a:t>1</a:t>
            </a:r>
            <a:r>
              <a:rPr lang="ru-KZ" dirty="0">
                <a:latin typeface="Calibri" panose="020F0502020204030204" pitchFamily="34" charset="0"/>
                <a:cs typeface="Calibri" panose="020F0502020204030204" pitchFamily="34" charset="0"/>
              </a:rPr>
              <a:t> қосады. Фидер бүкіл ұзындығы бойынша толтырылған кезде SQ</a:t>
            </a:r>
            <a:r>
              <a:rPr lang="ru-KZ" baseline="-25000" dirty="0">
                <a:latin typeface="Calibri" panose="020F0502020204030204" pitchFamily="34" charset="0"/>
                <a:cs typeface="Calibri" panose="020F0502020204030204" pitchFamily="34" charset="0"/>
              </a:rPr>
              <a:t>1</a:t>
            </a:r>
            <a:r>
              <a:rPr lang="ru-KZ" dirty="0">
                <a:latin typeface="Calibri" panose="020F0502020204030204" pitchFamily="34" charset="0"/>
                <a:cs typeface="Calibri" panose="020F0502020204030204" pitchFamily="34" charset="0"/>
              </a:rPr>
              <a:t> шекті қосқышы. белсендіріледі, бұл арнаны бөлуді өшіреді. Келесі беруді бастамас бұрын SB</a:t>
            </a:r>
            <a:r>
              <a:rPr lang="ru-KZ" baseline="-25000" dirty="0">
                <a:latin typeface="Calibri" panose="020F0502020204030204" pitchFamily="34" charset="0"/>
                <a:cs typeface="Calibri" panose="020F0502020204030204" pitchFamily="34" charset="0"/>
              </a:rPr>
              <a:t>3</a:t>
            </a:r>
            <a:r>
              <a:rPr lang="ru-KZ" dirty="0">
                <a:latin typeface="Calibri" panose="020F0502020204030204" pitchFamily="34" charset="0"/>
                <a:cs typeface="Calibri" panose="020F0502020204030204" pitchFamily="34" charset="0"/>
              </a:rPr>
              <a:t> түймесі KT</a:t>
            </a:r>
            <a:r>
              <a:rPr lang="ru-KZ" baseline="-25000" dirty="0">
                <a:latin typeface="Calibri" panose="020F0502020204030204" pitchFamily="34" charset="0"/>
                <a:cs typeface="Calibri" panose="020F0502020204030204" pitchFamily="34" charset="0"/>
              </a:rPr>
              <a:t>2</a:t>
            </a:r>
            <a:r>
              <a:rPr lang="ru-KZ" dirty="0">
                <a:latin typeface="Calibri" panose="020F0502020204030204" pitchFamily="34" charset="0"/>
                <a:cs typeface="Calibri" panose="020F0502020204030204" pitchFamily="34" charset="0"/>
              </a:rPr>
              <a:t> релесін қосады, ол сол сияқты ON дыбыстық сигналын қосады және магниттік стартер KM</a:t>
            </a:r>
            <a:r>
              <a:rPr lang="ru-KZ" baseline="-25000" dirty="0">
                <a:latin typeface="Calibri" panose="020F0502020204030204" pitchFamily="34" charset="0"/>
                <a:cs typeface="Calibri" panose="020F0502020204030204" pitchFamily="34" charset="0"/>
              </a:rPr>
              <a:t>2</a:t>
            </a:r>
            <a:r>
              <a:rPr lang="ru-KZ" dirty="0">
                <a:latin typeface="Calibri" panose="020F0502020204030204" pitchFamily="34" charset="0"/>
                <a:cs typeface="Calibri" panose="020F0502020204030204" pitchFamily="34" charset="0"/>
              </a:rPr>
              <a:t> уақыт кідірісімен электр жетегінің M белбеуін шекті ауыстырып-қосқыштың контактілеріне дейін қайтарады SQ</a:t>
            </a:r>
            <a:r>
              <a:rPr lang="ru-KZ" baseline="-25000" dirty="0">
                <a:latin typeface="Calibri" panose="020F0502020204030204" pitchFamily="34" charset="0"/>
                <a:cs typeface="Calibri" panose="020F0502020204030204" pitchFamily="34" charset="0"/>
              </a:rPr>
              <a:t>2</a:t>
            </a:r>
            <a:r>
              <a:rPr lang="ru-KZ" dirty="0">
                <a:latin typeface="Calibri" panose="020F0502020204030204" pitchFamily="34" charset="0"/>
                <a:cs typeface="Calibri" panose="020F0502020204030204" pitchFamily="34" charset="0"/>
              </a:rPr>
              <a:t> ашық. Бұл ретте таспа жем қалдықтарынан тазартылады.</a:t>
            </a:r>
          </a:p>
          <a:p>
            <a:r>
              <a:rPr lang="ru-KZ" dirty="0">
                <a:latin typeface="Calibri" panose="020F0502020204030204" pitchFamily="34" charset="0"/>
                <a:cs typeface="Calibri" panose="020F0502020204030204" pitchFamily="34" charset="0"/>
              </a:rPr>
              <a:t>	Ішетін ыдыс ыдыстарды байланыстыру принципі бойынша жұмыс істейді. Қалқымалы деңгей реттегіші 1 (10.2-суретте) 4 ішетін ыдыстардағы берілген су деңгейін ұстап тұрады. Ішетін ыдыстардың біреуін босатқанда, 3-клапанның арқасында көршіден су оған ағып кетпейді. Бұл бір жануардан екінші жануарға жұқтыру қаупін азайтады.</a:t>
            </a:r>
          </a:p>
        </p:txBody>
      </p:sp>
      <p:pic>
        <p:nvPicPr>
          <p:cNvPr id="7" name="Рисунок 6">
            <a:extLst>
              <a:ext uri="{FF2B5EF4-FFF2-40B4-BE49-F238E27FC236}">
                <a16:creationId xmlns:a16="http://schemas.microsoft.com/office/drawing/2014/main" id="{FB440342-483D-1656-0771-B0E94A3A273A}"/>
              </a:ext>
            </a:extLst>
          </p:cNvPr>
          <p:cNvPicPr>
            <a:picLocks noChangeAspect="1"/>
          </p:cNvPicPr>
          <p:nvPr/>
        </p:nvPicPr>
        <p:blipFill>
          <a:blip r:embed="rId3"/>
          <a:stretch>
            <a:fillRect/>
          </a:stretch>
        </p:blipFill>
        <p:spPr>
          <a:xfrm>
            <a:off x="2028303" y="3634531"/>
            <a:ext cx="7772400" cy="2384304"/>
          </a:xfrm>
          <a:prstGeom prst="rect">
            <a:avLst/>
          </a:prstGeom>
        </p:spPr>
      </p:pic>
      <p:sp>
        <p:nvSpPr>
          <p:cNvPr id="9" name="TextBox 8">
            <a:extLst>
              <a:ext uri="{FF2B5EF4-FFF2-40B4-BE49-F238E27FC236}">
                <a16:creationId xmlns:a16="http://schemas.microsoft.com/office/drawing/2014/main" id="{CE3F5436-AA2C-38DB-5598-2208CB40A9BE}"/>
              </a:ext>
            </a:extLst>
          </p:cNvPr>
          <p:cNvSpPr txBox="1"/>
          <p:nvPr/>
        </p:nvSpPr>
        <p:spPr>
          <a:xfrm>
            <a:off x="3457937" y="6131303"/>
            <a:ext cx="6105644" cy="369332"/>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10.2 сурет – Ірі қара малға арналған сусын</a:t>
            </a:r>
          </a:p>
        </p:txBody>
      </p:sp>
    </p:spTree>
    <p:extLst>
      <p:ext uri="{BB962C8B-B14F-4D97-AF65-F5344CB8AC3E}">
        <p14:creationId xmlns:p14="http://schemas.microsoft.com/office/powerpoint/2010/main" val="2583414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4</a:t>
            </a:r>
            <a:endParaRPr lang="ru-RU" dirty="0">
              <a:solidFill>
                <a:schemeClr val="bg1"/>
              </a:solidFill>
            </a:endParaRPr>
          </a:p>
        </p:txBody>
      </p:sp>
      <p:sp>
        <p:nvSpPr>
          <p:cNvPr id="6" name="TextBox 5">
            <a:extLst>
              <a:ext uri="{FF2B5EF4-FFF2-40B4-BE49-F238E27FC236}">
                <a16:creationId xmlns:a16="http://schemas.microsoft.com/office/drawing/2014/main" id="{0AAD7F25-9492-4AFC-3042-FC9C0D27433B}"/>
              </a:ext>
            </a:extLst>
          </p:cNvPr>
          <p:cNvSpPr txBox="1"/>
          <p:nvPr/>
        </p:nvSpPr>
        <p:spPr>
          <a:xfrm>
            <a:off x="529541" y="315823"/>
            <a:ext cx="11329993" cy="1477328"/>
          </a:xfrm>
          <a:prstGeom prst="rect">
            <a:avLst/>
          </a:prstGeom>
          <a:noFill/>
        </p:spPr>
        <p:txBody>
          <a:bodyPr wrap="square">
            <a:spAutoFit/>
          </a:bodyPr>
          <a:lstStyle/>
          <a:p>
            <a:r>
              <a:rPr lang="ru-KZ" b="1" dirty="0">
                <a:latin typeface="Calibri" panose="020F0502020204030204" pitchFamily="34" charset="0"/>
                <a:cs typeface="Calibri" panose="020F0502020204030204" pitchFamily="34" charset="0"/>
              </a:rPr>
              <a:t>	10.2 Азықты мөлшерлеуді және өнімді есепке алуды автоматтандыру</a:t>
            </a:r>
          </a:p>
          <a:p>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Өлшеу құрылғысы бар таспа бергіштен басқа құрылғылар берудің физикалық қасиеттері өзгерген кезде тұрақты өнімділікті қамтамасыз етпейді. Осы мақсатта диспенсерді оның математикалық моделіне сәйкес автоматты реттеу қолданылады (10.3 суретте).</a:t>
            </a:r>
          </a:p>
        </p:txBody>
      </p:sp>
      <p:pic>
        <p:nvPicPr>
          <p:cNvPr id="9" name="Рисунок 8">
            <a:extLst>
              <a:ext uri="{FF2B5EF4-FFF2-40B4-BE49-F238E27FC236}">
                <a16:creationId xmlns:a16="http://schemas.microsoft.com/office/drawing/2014/main" id="{90F36ED5-B9A9-A7C8-0D6F-05BEA3224058}"/>
              </a:ext>
            </a:extLst>
          </p:cNvPr>
          <p:cNvPicPr>
            <a:picLocks noChangeAspect="1"/>
          </p:cNvPicPr>
          <p:nvPr/>
        </p:nvPicPr>
        <p:blipFill>
          <a:blip r:embed="rId3"/>
          <a:stretch>
            <a:fillRect/>
          </a:stretch>
        </p:blipFill>
        <p:spPr>
          <a:xfrm>
            <a:off x="2058445" y="2112460"/>
            <a:ext cx="7772400" cy="3424531"/>
          </a:xfrm>
          <a:prstGeom prst="rect">
            <a:avLst/>
          </a:prstGeom>
        </p:spPr>
      </p:pic>
      <p:sp>
        <p:nvSpPr>
          <p:cNvPr id="11" name="TextBox 10">
            <a:extLst>
              <a:ext uri="{FF2B5EF4-FFF2-40B4-BE49-F238E27FC236}">
                <a16:creationId xmlns:a16="http://schemas.microsoft.com/office/drawing/2014/main" id="{A2CB4609-D65D-240A-B029-16953D8BC9C9}"/>
              </a:ext>
            </a:extLst>
          </p:cNvPr>
          <p:cNvSpPr txBox="1"/>
          <p:nvPr/>
        </p:nvSpPr>
        <p:spPr>
          <a:xfrm>
            <a:off x="2058445" y="5347940"/>
            <a:ext cx="7772400" cy="646331"/>
          </a:xfrm>
          <a:prstGeom prst="rect">
            <a:avLst/>
          </a:prstGeom>
          <a:noFill/>
        </p:spPr>
        <p:txBody>
          <a:bodyPr wrap="square">
            <a:spAutoFit/>
          </a:bodyPr>
          <a:lstStyle/>
          <a:p>
            <a:pPr algn="ctr"/>
            <a:r>
              <a:rPr lang="ru-KZ" dirty="0">
                <a:latin typeface="Calibri" panose="020F0502020204030204" pitchFamily="34" charset="0"/>
                <a:cs typeface="Calibri" panose="020F0502020204030204" pitchFamily="34" charset="0"/>
              </a:rPr>
              <a:t>10.3 сурет – Диспенсерді автоматты реттеу жүйесінің функционалдық схемасы</a:t>
            </a:r>
          </a:p>
        </p:txBody>
      </p:sp>
      <p:sp>
        <p:nvSpPr>
          <p:cNvPr id="13" name="TextBox 12">
            <a:extLst>
              <a:ext uri="{FF2B5EF4-FFF2-40B4-BE49-F238E27FC236}">
                <a16:creationId xmlns:a16="http://schemas.microsoft.com/office/drawing/2014/main" id="{052A202C-7214-DE2B-2E65-83C033242CE8}"/>
              </a:ext>
            </a:extLst>
          </p:cNvPr>
          <p:cNvSpPr txBox="1"/>
          <p:nvPr/>
        </p:nvSpPr>
        <p:spPr>
          <a:xfrm>
            <a:off x="1331089" y="6037684"/>
            <a:ext cx="9024241" cy="646331"/>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УУ - басқару құрылғысы; УОКР – жұмыс сапасын бағалауға арналған құрылғы; ММ—математикалық модель; УКП - MM параметрлерін түзетуге арналған құрылғы.</a:t>
            </a:r>
          </a:p>
        </p:txBody>
      </p:sp>
    </p:spTree>
    <p:extLst>
      <p:ext uri="{BB962C8B-B14F-4D97-AF65-F5344CB8AC3E}">
        <p14:creationId xmlns:p14="http://schemas.microsoft.com/office/powerpoint/2010/main" val="4051968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5</a:t>
            </a:r>
            <a:endParaRPr lang="ru-RU" dirty="0">
              <a:solidFill>
                <a:schemeClr val="bg1"/>
              </a:solidFill>
            </a:endParaRPr>
          </a:p>
        </p:txBody>
      </p:sp>
      <p:sp>
        <p:nvSpPr>
          <p:cNvPr id="5" name="TextBox 4">
            <a:extLst>
              <a:ext uri="{FF2B5EF4-FFF2-40B4-BE49-F238E27FC236}">
                <a16:creationId xmlns:a16="http://schemas.microsoft.com/office/drawing/2014/main" id="{20128984-213E-00BB-1E64-48A699FEFEE8}"/>
              </a:ext>
            </a:extLst>
          </p:cNvPr>
          <p:cNvSpPr txBox="1"/>
          <p:nvPr/>
        </p:nvSpPr>
        <p:spPr>
          <a:xfrm>
            <a:off x="89703" y="95110"/>
            <a:ext cx="11769831" cy="923330"/>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Дозалау процесін автоматтандыру деңгейіне байланысты дозаторларды басқару қолмен, жартылай автоматты немесе автоматты болуы мүмкін. Құрғақ сусымалы жемді беру үшін барабан, табақ, белдік және шнек үлестіргіштері қолданылады. Концентрлі азық үлестіргіштерінің сұлбалары 10.4-суретте көрсетілген.</a:t>
            </a:r>
          </a:p>
        </p:txBody>
      </p:sp>
      <p:pic>
        <p:nvPicPr>
          <p:cNvPr id="7" name="Рисунок 6">
            <a:extLst>
              <a:ext uri="{FF2B5EF4-FFF2-40B4-BE49-F238E27FC236}">
                <a16:creationId xmlns:a16="http://schemas.microsoft.com/office/drawing/2014/main" id="{3FCAEF69-ECD8-8A78-D025-513256C42BF1}"/>
              </a:ext>
            </a:extLst>
          </p:cNvPr>
          <p:cNvPicPr>
            <a:picLocks noChangeAspect="1"/>
          </p:cNvPicPr>
          <p:nvPr/>
        </p:nvPicPr>
        <p:blipFill>
          <a:blip r:embed="rId3"/>
          <a:stretch>
            <a:fillRect/>
          </a:stretch>
        </p:blipFill>
        <p:spPr>
          <a:xfrm>
            <a:off x="843988" y="1352503"/>
            <a:ext cx="7772400" cy="4860286"/>
          </a:xfrm>
          <a:prstGeom prst="rect">
            <a:avLst/>
          </a:prstGeom>
        </p:spPr>
      </p:pic>
      <p:sp>
        <p:nvSpPr>
          <p:cNvPr id="10" name="TextBox 9">
            <a:extLst>
              <a:ext uri="{FF2B5EF4-FFF2-40B4-BE49-F238E27FC236}">
                <a16:creationId xmlns:a16="http://schemas.microsoft.com/office/drawing/2014/main" id="{C9B76CBB-1033-5DD3-C43F-811FC89FC5D9}"/>
              </a:ext>
            </a:extLst>
          </p:cNvPr>
          <p:cNvSpPr txBox="1"/>
          <p:nvPr/>
        </p:nvSpPr>
        <p:spPr>
          <a:xfrm>
            <a:off x="1582838" y="6164744"/>
            <a:ext cx="6105644" cy="369332"/>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10.4 сурет – Концентрлі азық таратқыштардың сұлбалары</a:t>
            </a:r>
          </a:p>
        </p:txBody>
      </p:sp>
      <p:sp>
        <p:nvSpPr>
          <p:cNvPr id="14" name="TextBox 13">
            <a:extLst>
              <a:ext uri="{FF2B5EF4-FFF2-40B4-BE49-F238E27FC236}">
                <a16:creationId xmlns:a16="http://schemas.microsoft.com/office/drawing/2014/main" id="{12359BE2-B37D-8C36-79CF-431377647EC7}"/>
              </a:ext>
            </a:extLst>
          </p:cNvPr>
          <p:cNvSpPr txBox="1"/>
          <p:nvPr/>
        </p:nvSpPr>
        <p:spPr>
          <a:xfrm>
            <a:off x="8124232" y="1352503"/>
            <a:ext cx="3874512" cy="4247317"/>
          </a:xfrm>
          <a:prstGeom prst="rect">
            <a:avLst/>
          </a:prstGeom>
          <a:noFill/>
        </p:spPr>
        <p:txBody>
          <a:bodyPr wrap="square">
            <a:spAutoFit/>
          </a:bodyPr>
          <a:lstStyle/>
          <a:p>
            <a:r>
              <a:rPr lang="ru-KZ" b="1" dirty="0">
                <a:latin typeface="Calibri" panose="020F0502020204030204" pitchFamily="34" charset="0"/>
                <a:cs typeface="Calibri" panose="020F0502020204030204" pitchFamily="34" charset="0"/>
              </a:rPr>
              <a:t>а - барабан: </a:t>
            </a:r>
            <a:r>
              <a:rPr lang="ru-KZ" dirty="0">
                <a:latin typeface="Calibri" panose="020F0502020204030204" pitchFamily="34" charset="0"/>
                <a:cs typeface="Calibri" panose="020F0502020204030204" pitchFamily="34" charset="0"/>
              </a:rPr>
              <a:t>1 - жұлдызша; 2 — диск; 3 - ағын стимуляторы;</a:t>
            </a:r>
          </a:p>
          <a:p>
            <a:endParaRPr lang="ru-KZ" dirty="0">
              <a:latin typeface="Calibri" panose="020F0502020204030204" pitchFamily="34" charset="0"/>
              <a:cs typeface="Calibri" panose="020F0502020204030204" pitchFamily="34" charset="0"/>
            </a:endParaRPr>
          </a:p>
          <a:p>
            <a:r>
              <a:rPr lang="ru-KZ" b="1" dirty="0">
                <a:latin typeface="Calibri" panose="020F0502020204030204" pitchFamily="34" charset="0"/>
                <a:cs typeface="Calibri" panose="020F0502020204030204" pitchFamily="34" charset="0"/>
              </a:rPr>
              <a:t>б - диск тәрізді</a:t>
            </a:r>
            <a:r>
              <a:rPr lang="ru-KZ" dirty="0">
                <a:latin typeface="Calibri" panose="020F0502020204030204" pitchFamily="34" charset="0"/>
                <a:cs typeface="Calibri" panose="020F0502020204030204" pitchFamily="34" charset="0"/>
              </a:rPr>
              <a:t>: 1 - бункер; 2 - жыртқыш; 3—жылжымалы құбыр; 4 - айналмалы диск; 5 - қырғыш; 6 — шығыс науасы; </a:t>
            </a:r>
          </a:p>
          <a:p>
            <a:endParaRPr lang="ru-KZ" dirty="0">
              <a:latin typeface="Calibri" panose="020F0502020204030204" pitchFamily="34" charset="0"/>
              <a:cs typeface="Calibri" panose="020F0502020204030204" pitchFamily="34" charset="0"/>
            </a:endParaRPr>
          </a:p>
          <a:p>
            <a:r>
              <a:rPr lang="ru-RU" b="1" dirty="0">
                <a:latin typeface="Calibri" panose="020F0502020204030204" pitchFamily="34" charset="0"/>
                <a:cs typeface="Calibri" panose="020F0502020204030204" pitchFamily="34" charset="0"/>
              </a:rPr>
              <a:t>в</a:t>
            </a:r>
            <a:r>
              <a:rPr lang="ru-KZ" b="1" dirty="0">
                <a:latin typeface="Calibri" panose="020F0502020204030204" pitchFamily="34" charset="0"/>
                <a:cs typeface="Calibri" panose="020F0502020204030204" pitchFamily="34" charset="0"/>
              </a:rPr>
              <a:t> - таспада: </a:t>
            </a:r>
            <a:r>
              <a:rPr lang="ru-KZ" dirty="0">
                <a:latin typeface="Calibri" panose="020F0502020204030204" pitchFamily="34" charset="0"/>
                <a:cs typeface="Calibri" panose="020F0502020204030204" pitchFamily="34" charset="0"/>
              </a:rPr>
              <a:t>1 - қабылдау шелек; 2 - реттеуші элемент; 3 — рокер қолы; 4 — жүк; 5 - ролик;  6 — рычаг;  7 - тарту; </a:t>
            </a:r>
          </a:p>
          <a:p>
            <a:endParaRPr lang="ru-KZ" dirty="0">
              <a:latin typeface="Calibri" panose="020F0502020204030204" pitchFamily="34" charset="0"/>
              <a:cs typeface="Calibri" panose="020F0502020204030204" pitchFamily="34" charset="0"/>
            </a:endParaRPr>
          </a:p>
          <a:p>
            <a:r>
              <a:rPr lang="ru-KZ" b="1" dirty="0">
                <a:latin typeface="Calibri" panose="020F0502020204030204" pitchFamily="34" charset="0"/>
                <a:cs typeface="Calibri" panose="020F0502020204030204" pitchFamily="34" charset="0"/>
              </a:rPr>
              <a:t>г - бұранда: </a:t>
            </a:r>
            <a:r>
              <a:rPr lang="ru-KZ" dirty="0">
                <a:latin typeface="Calibri" panose="020F0502020204030204" pitchFamily="34" charset="0"/>
                <a:cs typeface="Calibri" panose="020F0502020204030204" pitchFamily="34" charset="0"/>
              </a:rPr>
              <a:t>1 - қабылдау бункері; 2 - жұмыс бұрандасы; 3 — түсіру тесігі.</a:t>
            </a:r>
          </a:p>
        </p:txBody>
      </p:sp>
    </p:spTree>
    <p:extLst>
      <p:ext uri="{BB962C8B-B14F-4D97-AF65-F5344CB8AC3E}">
        <p14:creationId xmlns:p14="http://schemas.microsoft.com/office/powerpoint/2010/main" val="1879161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6</a:t>
            </a:r>
            <a:endParaRPr lang="ru-RU" dirty="0">
              <a:solidFill>
                <a:schemeClr val="bg1"/>
              </a:solidFill>
            </a:endParaRPr>
          </a:p>
        </p:txBody>
      </p:sp>
      <p:sp>
        <p:nvSpPr>
          <p:cNvPr id="5" name="TextBox 4">
            <a:extLst>
              <a:ext uri="{FF2B5EF4-FFF2-40B4-BE49-F238E27FC236}">
                <a16:creationId xmlns:a16="http://schemas.microsoft.com/office/drawing/2014/main" id="{5BBA27D0-0FFB-725B-4065-6BEB20104BB4}"/>
              </a:ext>
            </a:extLst>
          </p:cNvPr>
          <p:cNvSpPr txBox="1"/>
          <p:nvPr/>
        </p:nvSpPr>
        <p:spPr>
          <a:xfrm>
            <a:off x="0" y="36823"/>
            <a:ext cx="12087828" cy="2862322"/>
          </a:xfrm>
          <a:prstGeom prst="rect">
            <a:avLst/>
          </a:prstGeom>
          <a:noFill/>
        </p:spPr>
        <p:txBody>
          <a:bodyPr wrap="square">
            <a:spAutoFit/>
          </a:bodyPr>
          <a:lstStyle/>
          <a:p>
            <a:r>
              <a:rPr lang="ru-KZ" dirty="0"/>
              <a:t>	</a:t>
            </a:r>
            <a:r>
              <a:rPr lang="ru-KZ" b="1" dirty="0"/>
              <a:t>10.3 Сиырларды машинамен саууды автоматтандыру</a:t>
            </a:r>
          </a:p>
          <a:p>
            <a:r>
              <a:rPr lang="ru-KZ" dirty="0"/>
              <a:t>	Сауын қондырғыларын автоматтандырудың ерекшелігі олардың тағайындалуына байланысты – сауын орындарында (АДМ, АД, ДАС сияқты қондырғылар) және арнайы бөлмелерде (УДТ, УДА, УДЕ) сауу үшін. «Тандем» (УДА-8А) және «Ёлочка» (УДА-16А) сиырларын саууға арналған автоматтандырылған қондырғылар негізінен бір-біріне біріктірілген, бірақ машиналардың конструкциясы бойынша ерекшеленеді.</a:t>
            </a:r>
          </a:p>
          <a:p>
            <a:endParaRPr lang="ru-KZ" dirty="0"/>
          </a:p>
          <a:p>
            <a:r>
              <a:rPr lang="ru-KZ" dirty="0"/>
              <a:t>	</a:t>
            </a:r>
            <a:r>
              <a:rPr lang="ru-KZ" b="1" dirty="0"/>
              <a:t>10.4 Сүтті бастапқы өңдеуді автоматтандыру</a:t>
            </a:r>
          </a:p>
          <a:p>
            <a:r>
              <a:rPr lang="ru-KZ" dirty="0"/>
              <a:t>Сүтті алғашқы өңдеу процесіне оны тазарту, 62...90°С пастерлеу, 5...10°С дейін салқындату операциялары жатады.</a:t>
            </a:r>
          </a:p>
          <a:p>
            <a:r>
              <a:rPr lang="ru-KZ" dirty="0"/>
              <a:t>Пастерлеу қондырғыларын автоматтандыру – сүт пастеризаторы – қазан 9 (10.5-суретте), инжектор 8 және сорғы 10 кіретін арнайы контурда дайындалған ыстық сумен қыздырылатын көп секциялы пластиналы жылу алмастырғыш.</a:t>
            </a:r>
          </a:p>
        </p:txBody>
      </p:sp>
      <p:pic>
        <p:nvPicPr>
          <p:cNvPr id="7" name="Рисунок 6">
            <a:extLst>
              <a:ext uri="{FF2B5EF4-FFF2-40B4-BE49-F238E27FC236}">
                <a16:creationId xmlns:a16="http://schemas.microsoft.com/office/drawing/2014/main" id="{4D623196-0A37-BDB7-1D49-4161C65A2513}"/>
              </a:ext>
            </a:extLst>
          </p:cNvPr>
          <p:cNvPicPr>
            <a:picLocks noChangeAspect="1"/>
          </p:cNvPicPr>
          <p:nvPr/>
        </p:nvPicPr>
        <p:blipFill>
          <a:blip r:embed="rId3"/>
          <a:stretch>
            <a:fillRect/>
          </a:stretch>
        </p:blipFill>
        <p:spPr>
          <a:xfrm>
            <a:off x="2209800" y="2899145"/>
            <a:ext cx="7772400" cy="3228608"/>
          </a:xfrm>
          <a:prstGeom prst="rect">
            <a:avLst/>
          </a:prstGeom>
        </p:spPr>
      </p:pic>
      <p:sp>
        <p:nvSpPr>
          <p:cNvPr id="9" name="TextBox 8">
            <a:extLst>
              <a:ext uri="{FF2B5EF4-FFF2-40B4-BE49-F238E27FC236}">
                <a16:creationId xmlns:a16="http://schemas.microsoft.com/office/drawing/2014/main" id="{D340176F-5A80-97EA-71AC-E8EC7B9A4912}"/>
              </a:ext>
            </a:extLst>
          </p:cNvPr>
          <p:cNvSpPr txBox="1"/>
          <p:nvPr/>
        </p:nvSpPr>
        <p:spPr>
          <a:xfrm>
            <a:off x="2713299" y="6010117"/>
            <a:ext cx="7268901" cy="646331"/>
          </a:xfrm>
          <a:prstGeom prst="rect">
            <a:avLst/>
          </a:prstGeom>
          <a:noFill/>
        </p:spPr>
        <p:txBody>
          <a:bodyPr wrap="square">
            <a:spAutoFit/>
          </a:bodyPr>
          <a:lstStyle/>
          <a:p>
            <a:pPr algn="ctr"/>
            <a:r>
              <a:rPr lang="ru-KZ" dirty="0">
                <a:latin typeface="Calibri" panose="020F0502020204030204" pitchFamily="34" charset="0"/>
                <a:cs typeface="Calibri" panose="020F0502020204030204" pitchFamily="34" charset="0"/>
              </a:rPr>
              <a:t>10.5 сурет – Пастерлеу қондырғысын автоматтандырудың функционалдық схемасы</a:t>
            </a:r>
          </a:p>
        </p:txBody>
      </p:sp>
    </p:spTree>
    <p:extLst>
      <p:ext uri="{BB962C8B-B14F-4D97-AF65-F5344CB8AC3E}">
        <p14:creationId xmlns:p14="http://schemas.microsoft.com/office/powerpoint/2010/main" val="969883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0F77B-9209-6DC6-A782-A4AC2AA910AA}"/>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D87EDF3-4F12-725A-0EF1-24D670E6515D}"/>
              </a:ext>
            </a:extLst>
          </p:cNvPr>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0DA535BF-2B59-604F-BCDB-E267D238E879}"/>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7</a:t>
            </a:r>
            <a:endParaRPr lang="ru-RU" dirty="0">
              <a:solidFill>
                <a:schemeClr val="bg1"/>
              </a:solidFill>
            </a:endParaRPr>
          </a:p>
        </p:txBody>
      </p:sp>
      <p:sp>
        <p:nvSpPr>
          <p:cNvPr id="4" name="TextBox 3">
            <a:extLst>
              <a:ext uri="{FF2B5EF4-FFF2-40B4-BE49-F238E27FC236}">
                <a16:creationId xmlns:a16="http://schemas.microsoft.com/office/drawing/2014/main" id="{2BB5972A-920B-90F7-925A-C47C17B6036B}"/>
              </a:ext>
            </a:extLst>
          </p:cNvPr>
          <p:cNvSpPr txBox="1"/>
          <p:nvPr/>
        </p:nvSpPr>
        <p:spPr>
          <a:xfrm>
            <a:off x="251750" y="188898"/>
            <a:ext cx="11704898" cy="2031325"/>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a:t>
            </a:r>
            <a:r>
              <a:rPr lang="ru-KZ" b="1" dirty="0">
                <a:latin typeface="Calibri" panose="020F0502020204030204" pitchFamily="34" charset="0"/>
                <a:cs typeface="Calibri" panose="020F0502020204030204" pitchFamily="34" charset="0"/>
              </a:rPr>
              <a:t>10.5 Көңді жинау және шығару жүйелерін автоматтандыру</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Көңді механикаландырылған шығарудың барлық құралдары жылжымалы және стационарлық болып жіктеледі.</a:t>
            </a:r>
          </a:p>
          <a:p>
            <a:pPr algn="just"/>
            <a:r>
              <a:rPr lang="ru-KZ" dirty="0">
                <a:latin typeface="Calibri" panose="020F0502020204030204" pitchFamily="34" charset="0"/>
                <a:cs typeface="Calibri" panose="020F0502020204030204" pitchFamily="34" charset="0"/>
              </a:rPr>
              <a:t>Қозғалмайтын механизмдер әдетте жұмыс элементі ретінде қырғыштары бар жабық металл тізбекті немесе қырғышты пайдаланады. Бұл, мысалы, TСН-160 айналмалы қозғалыстағы қырғыш конвейері (10.6, а суретін қараңыз).</a:t>
            </a:r>
          </a:p>
        </p:txBody>
      </p:sp>
      <p:pic>
        <p:nvPicPr>
          <p:cNvPr id="6" name="Рисунок 5">
            <a:extLst>
              <a:ext uri="{FF2B5EF4-FFF2-40B4-BE49-F238E27FC236}">
                <a16:creationId xmlns:a16="http://schemas.microsoft.com/office/drawing/2014/main" id="{4C6F16DE-CB8B-C23C-6F18-EE20862A260B}"/>
              </a:ext>
            </a:extLst>
          </p:cNvPr>
          <p:cNvPicPr>
            <a:picLocks noChangeAspect="1"/>
          </p:cNvPicPr>
          <p:nvPr/>
        </p:nvPicPr>
        <p:blipFill>
          <a:blip r:embed="rId3"/>
          <a:stretch>
            <a:fillRect/>
          </a:stretch>
        </p:blipFill>
        <p:spPr>
          <a:xfrm>
            <a:off x="2355207" y="2220223"/>
            <a:ext cx="7772400" cy="3528688"/>
          </a:xfrm>
          <a:prstGeom prst="rect">
            <a:avLst/>
          </a:prstGeom>
        </p:spPr>
      </p:pic>
      <p:sp>
        <p:nvSpPr>
          <p:cNvPr id="10" name="TextBox 9">
            <a:extLst>
              <a:ext uri="{FF2B5EF4-FFF2-40B4-BE49-F238E27FC236}">
                <a16:creationId xmlns:a16="http://schemas.microsoft.com/office/drawing/2014/main" id="{883DBB85-11FA-65AA-7219-BB35742DC1C4}"/>
              </a:ext>
            </a:extLst>
          </p:cNvPr>
          <p:cNvSpPr txBox="1"/>
          <p:nvPr/>
        </p:nvSpPr>
        <p:spPr>
          <a:xfrm>
            <a:off x="1770926" y="5722055"/>
            <a:ext cx="9491241" cy="369332"/>
          </a:xfrm>
          <a:prstGeom prst="rect">
            <a:avLst/>
          </a:prstGeom>
          <a:noFill/>
        </p:spPr>
        <p:txBody>
          <a:bodyPr wrap="square">
            <a:spAutoFit/>
          </a:bodyPr>
          <a:lstStyle/>
          <a:p>
            <a:pPr algn="ctr"/>
            <a:r>
              <a:rPr lang="ru-KZ" dirty="0">
                <a:latin typeface="Calibri" panose="020F0502020204030204" pitchFamily="34" charset="0"/>
                <a:cs typeface="Calibri" panose="020F0502020204030204" pitchFamily="34" charset="0"/>
              </a:rPr>
              <a:t>10.6 сурет - Көң жинайтын конвейерді орналастыру жоспары (а) және бақылау схемасы (б)</a:t>
            </a:r>
          </a:p>
        </p:txBody>
      </p:sp>
      <p:sp>
        <p:nvSpPr>
          <p:cNvPr id="12" name="TextBox 11">
            <a:extLst>
              <a:ext uri="{FF2B5EF4-FFF2-40B4-BE49-F238E27FC236}">
                <a16:creationId xmlns:a16="http://schemas.microsoft.com/office/drawing/2014/main" id="{BF0E006E-F8B3-0D1E-6DED-1406E842339F}"/>
              </a:ext>
            </a:extLst>
          </p:cNvPr>
          <p:cNvSpPr txBox="1"/>
          <p:nvPr/>
        </p:nvSpPr>
        <p:spPr>
          <a:xfrm>
            <a:off x="249337" y="4316627"/>
            <a:ext cx="3043177" cy="1200329"/>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1 - дүңгіршек; </a:t>
            </a:r>
          </a:p>
          <a:p>
            <a:r>
              <a:rPr lang="ru-KZ" dirty="0">
                <a:latin typeface="Calibri" panose="020F0502020204030204" pitchFamily="34" charset="0"/>
                <a:cs typeface="Calibri" panose="020F0502020204030204" pitchFamily="34" charset="0"/>
              </a:rPr>
              <a:t>2 - трактор арбасы; </a:t>
            </a:r>
          </a:p>
          <a:p>
            <a:r>
              <a:rPr lang="ru-KZ" dirty="0">
                <a:latin typeface="Calibri" panose="020F0502020204030204" pitchFamily="34" charset="0"/>
                <a:cs typeface="Calibri" panose="020F0502020204030204" pitchFamily="34" charset="0"/>
              </a:rPr>
              <a:t>3 - көлбеу конвейер;</a:t>
            </a:r>
          </a:p>
          <a:p>
            <a:r>
              <a:rPr lang="ru-KZ" dirty="0">
                <a:latin typeface="Calibri" panose="020F0502020204030204" pitchFamily="34" charset="0"/>
                <a:cs typeface="Calibri" panose="020F0502020204030204" pitchFamily="34" charset="0"/>
              </a:rPr>
              <a:t>4 - көлденең конвейер.</a:t>
            </a:r>
          </a:p>
        </p:txBody>
      </p:sp>
    </p:spTree>
    <p:extLst>
      <p:ext uri="{BB962C8B-B14F-4D97-AF65-F5344CB8AC3E}">
        <p14:creationId xmlns:p14="http://schemas.microsoft.com/office/powerpoint/2010/main" val="1249484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ru-RU" dirty="0">
                <a:solidFill>
                  <a:schemeClr val="bg1"/>
                </a:solidFill>
              </a:rPr>
              <a:t>8</a:t>
            </a:r>
          </a:p>
        </p:txBody>
      </p:sp>
      <p:sp>
        <p:nvSpPr>
          <p:cNvPr id="8" name="Прямоугольник 7"/>
          <p:cNvSpPr/>
          <p:nvPr/>
        </p:nvSpPr>
        <p:spPr>
          <a:xfrm>
            <a:off x="3809245" y="-25717"/>
            <a:ext cx="4752528" cy="646331"/>
          </a:xfrm>
          <a:prstGeom prst="rect">
            <a:avLst/>
          </a:prstGeom>
        </p:spPr>
        <p:txBody>
          <a:bodyPr wrap="square">
            <a:spAutoFit/>
          </a:bodyPr>
          <a:lstStyle/>
          <a:p>
            <a:pPr algn="ctr"/>
            <a:r>
              <a:rPr lang="kk-KZ" sz="3600" b="1" dirty="0">
                <a:solidFill>
                  <a:srgbClr val="002060"/>
                </a:solidFill>
                <a:latin typeface="Calibri" panose="020F0502020204030204" pitchFamily="34" charset="0"/>
                <a:cs typeface="Calibri" panose="020F0502020204030204" pitchFamily="34" charset="0"/>
              </a:rPr>
              <a:t>ҚОРЫТЫНДЫ</a:t>
            </a:r>
          </a:p>
        </p:txBody>
      </p:sp>
      <p:sp>
        <p:nvSpPr>
          <p:cNvPr id="15" name="Скругленный прямоугольник 4"/>
          <p:cNvSpPr/>
          <p:nvPr/>
        </p:nvSpPr>
        <p:spPr>
          <a:xfrm>
            <a:off x="296563" y="945611"/>
            <a:ext cx="11608438" cy="2847914"/>
          </a:xfrm>
          <a:prstGeom prst="rect">
            <a:avLst/>
          </a:prstGeom>
          <a:solidFill>
            <a:schemeClr val="accent1">
              <a:lumMod val="20000"/>
              <a:lumOff val="80000"/>
            </a:schemeClr>
          </a:solidFill>
          <a:ln>
            <a:solidFill>
              <a:schemeClr val="bg1">
                <a:lumMod val="50000"/>
              </a:schemeClr>
            </a:solidFill>
          </a:ln>
        </p:spPr>
        <p:style>
          <a:lnRef idx="1">
            <a:schemeClr val="accent5"/>
          </a:lnRef>
          <a:fillRef idx="2">
            <a:schemeClr val="accent5"/>
          </a:fillRef>
          <a:effectRef idx="1">
            <a:schemeClr val="accent5"/>
          </a:effectRef>
          <a:fontRef idx="minor">
            <a:schemeClr val="dk1"/>
          </a:fontRef>
        </p:style>
        <p:txBody>
          <a:bodyPr spcFirstLastPara="0" vert="horz" wrap="square" lIns="68580" tIns="68580" rIns="68580" bIns="68580" numCol="1" spcCol="1270" anchor="ctr" anchorCtr="0">
            <a:noAutofit/>
          </a:bodyPr>
          <a:lstStyle/>
          <a:p>
            <a:pPr lvl="0" algn="just"/>
            <a:r>
              <a:rPr lang="ru-RU" sz="2000" i="1" dirty="0" err="1">
                <a:latin typeface="Calibri" panose="020F0502020204030204" pitchFamily="34" charset="0"/>
                <a:cs typeface="Calibri" panose="020F0502020204030204" pitchFamily="34" charset="0"/>
              </a:rPr>
              <a:t>Ғылыми-техникалық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мәселелердің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кең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ауқымын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қамтитын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білімнің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әртүрлі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салаларындағы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жетістіктерге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негізделген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Сонымен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басқа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ғылымдар</a:t>
            </a:r>
            <a:r>
              <a:rPr lang="ru-RU" sz="2000" i="1" dirty="0">
                <a:latin typeface="Calibri" panose="020F0502020204030204" pitchFamily="34" charset="0"/>
                <a:cs typeface="Calibri" panose="020F0502020204030204" pitchFamily="34" charset="0"/>
              </a:rPr>
              <a:t> мен </a:t>
            </a:r>
            <a:r>
              <a:rPr lang="ru-RU" sz="2000" i="1" dirty="0" err="1">
                <a:latin typeface="Calibri" panose="020F0502020204030204" pitchFamily="34" charset="0"/>
                <a:cs typeface="Calibri" panose="020F0502020204030204" pitchFamily="34" charset="0"/>
              </a:rPr>
              <a:t>өндірістерге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қиындықтар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туғызып</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одан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дамуын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ынталандырса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екінші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сапалы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жаңа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құралдармен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зерттеу</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әдістерімен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жабдықтайды</a:t>
            </a:r>
            <a:r>
              <a:rPr lang="ru-RU" sz="2000" i="1" dirty="0">
                <a:latin typeface="Calibri" panose="020F0502020204030204" pitchFamily="34" charset="0"/>
                <a:cs typeface="Calibri" panose="020F0502020204030204" pitchFamily="34" charset="0"/>
              </a:rPr>
              <a:t>.</a:t>
            </a:r>
            <a:endParaRPr lang="ru-RU" sz="2000" dirty="0">
              <a:latin typeface="Calibri" panose="020F0502020204030204" pitchFamily="34" charset="0"/>
              <a:cs typeface="Calibri" panose="020F0502020204030204" pitchFamily="34" charset="0"/>
            </a:endParaRPr>
          </a:p>
        </p:txBody>
      </p:sp>
      <p:pic>
        <p:nvPicPr>
          <p:cNvPr id="2" name="Picture 2" descr="https://s.yimg.com/uu/api/res/1.2/tjkFufV6lU46jKCVkaf6sw--~B/aD0xMjk5O3c9MjMwOTtzbT0xO2FwcGlkPXl0YWNoeW9u/http:/media.zenfs.com/en-US/homerun/motleyfool.com/dbf632d01469a96af308e75af32820ce">
            <a:extLst>
              <a:ext uri="{FF2B5EF4-FFF2-40B4-BE49-F238E27FC236}">
                <a16:creationId xmlns:a16="http://schemas.microsoft.com/office/drawing/2014/main" id="{35FCC488-40C2-C682-695B-FCE9565059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4080" y="3966121"/>
            <a:ext cx="4863839"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094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3619098" y="459281"/>
            <a:ext cx="4764831" cy="489236"/>
          </a:xfrm>
          <a:prstGeom prst="rect">
            <a:avLst/>
          </a:prstGeom>
        </p:spPr>
        <p:txBody>
          <a:bodyPr wrap="none">
            <a:spAutoFit/>
          </a:bodyPr>
          <a:lstStyle/>
          <a:p>
            <a:pPr lvl="0" algn="ctr">
              <a:lnSpc>
                <a:spcPts val="3000"/>
              </a:lnSpc>
            </a:pPr>
            <a:r>
              <a:rPr lang="ru-RU" altLang="ru-RU" sz="3200" b="1" dirty="0" err="1">
                <a:solidFill>
                  <a:schemeClr val="accent5">
                    <a:lumMod val="50000"/>
                  </a:schemeClr>
                </a:solidFill>
                <a:latin typeface="Calibri" panose="020F0502020204030204"/>
              </a:rPr>
              <a:t>Қолданылған</a:t>
            </a:r>
            <a:r>
              <a:rPr lang="ru-RU" altLang="ru-RU" sz="3200" b="1" dirty="0">
                <a:solidFill>
                  <a:schemeClr val="accent5">
                    <a:lumMod val="50000"/>
                  </a:schemeClr>
                </a:solidFill>
                <a:latin typeface="Calibri" panose="020F0502020204030204"/>
              </a:rPr>
              <a:t> </a:t>
            </a:r>
            <a:r>
              <a:rPr lang="ru-RU" altLang="ru-RU" sz="3200" b="1" dirty="0" err="1">
                <a:solidFill>
                  <a:schemeClr val="accent5">
                    <a:lumMod val="50000"/>
                  </a:schemeClr>
                </a:solidFill>
                <a:latin typeface="Calibri" panose="020F0502020204030204"/>
              </a:rPr>
              <a:t>әдебиеттер</a:t>
            </a:r>
            <a:endParaRPr lang="ru-RU" altLang="ru-RU" sz="3200" b="1" dirty="0">
              <a:solidFill>
                <a:schemeClr val="accent5">
                  <a:lumMod val="50000"/>
                </a:schemeClr>
              </a:solidFill>
              <a:latin typeface="Calibri" panose="020F0502020204030204"/>
            </a:endParaRPr>
          </a:p>
        </p:txBody>
      </p:sp>
      <p:sp>
        <p:nvSpPr>
          <p:cNvPr id="6"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kk-KZ" dirty="0">
                <a:solidFill>
                  <a:schemeClr val="bg1"/>
                </a:solidFill>
              </a:rPr>
              <a:t>9</a:t>
            </a:r>
            <a:endParaRPr lang="ru-RU" dirty="0">
              <a:solidFill>
                <a:schemeClr val="bg1"/>
              </a:solidFill>
            </a:endParaRPr>
          </a:p>
        </p:txBody>
      </p:sp>
      <p:sp>
        <p:nvSpPr>
          <p:cNvPr id="8" name="Прямоугольник 7"/>
          <p:cNvSpPr/>
          <p:nvPr/>
        </p:nvSpPr>
        <p:spPr>
          <a:xfrm>
            <a:off x="330982" y="948517"/>
            <a:ext cx="11341065" cy="6156622"/>
          </a:xfrm>
          <a:prstGeom prst="rect">
            <a:avLst/>
          </a:prstGeom>
          <a:noFill/>
        </p:spPr>
        <p:txBody>
          <a:bodyPr wrap="square">
            <a:spAutoFit/>
          </a:bodyPr>
          <a:lstStyle/>
          <a:p>
            <a:pPr algn="just"/>
            <a:r>
              <a:rPr lang="ru-RU" sz="1600" b="0" i="0" dirty="0">
                <a:solidFill>
                  <a:srgbClr val="000666"/>
                </a:solidFill>
                <a:effectLst/>
                <a:latin typeface="Georgia" panose="02040502050405020303" pitchFamily="18" charset="0"/>
              </a:rPr>
              <a:t>1. Мартыненко И.И., Лысенко В.Ф. Проектирование систем автоматики. —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1990. - 243 с.</a:t>
            </a:r>
          </a:p>
          <a:p>
            <a:pPr algn="just"/>
            <a:r>
              <a:rPr lang="ru-RU" sz="1600" b="0" i="0" dirty="0">
                <a:solidFill>
                  <a:srgbClr val="000666"/>
                </a:solidFill>
                <a:effectLst/>
                <a:latin typeface="Georgia" panose="02040502050405020303" pitchFamily="18" charset="0"/>
              </a:rPr>
              <a:t>2. Бородин И. Ф., Судник Ю. А. Автоматизация технологических процессов. - М.: </a:t>
            </a:r>
            <a:r>
              <a:rPr lang="ru-RU" sz="1600" b="0" i="0" dirty="0" err="1">
                <a:solidFill>
                  <a:srgbClr val="000666"/>
                </a:solidFill>
                <a:effectLst/>
                <a:latin typeface="Georgia" panose="02040502050405020303" pitchFamily="18" charset="0"/>
              </a:rPr>
              <a:t>КолосС</a:t>
            </a:r>
            <a:r>
              <a:rPr lang="ru-RU" sz="1600" b="0" i="0" dirty="0">
                <a:solidFill>
                  <a:srgbClr val="000666"/>
                </a:solidFill>
                <a:effectLst/>
                <a:latin typeface="Georgia" panose="02040502050405020303" pitchFamily="18" charset="0"/>
              </a:rPr>
              <a:t>, 2003. - 344 с.</a:t>
            </a:r>
          </a:p>
          <a:p>
            <a:pPr algn="just"/>
            <a:r>
              <a:rPr lang="ru-RU" sz="1600" b="0" i="0" dirty="0">
                <a:solidFill>
                  <a:srgbClr val="000666"/>
                </a:solidFill>
                <a:effectLst/>
                <a:latin typeface="Georgia" panose="02040502050405020303" pitchFamily="18" charset="0"/>
              </a:rPr>
              <a:t>3. Бородин И.Ф., </a:t>
            </a:r>
            <a:r>
              <a:rPr lang="ru-RU" sz="1600" b="0" i="0" dirty="0" err="1">
                <a:solidFill>
                  <a:srgbClr val="000666"/>
                </a:solidFill>
                <a:effectLst/>
                <a:latin typeface="Georgia" panose="02040502050405020303" pitchFamily="18" charset="0"/>
              </a:rPr>
              <a:t>Недилько</a:t>
            </a:r>
            <a:r>
              <a:rPr lang="ru-RU" sz="1600" b="0" i="0" dirty="0">
                <a:solidFill>
                  <a:srgbClr val="000666"/>
                </a:solidFill>
                <a:effectLst/>
                <a:latin typeface="Georgia" panose="02040502050405020303" pitchFamily="18" charset="0"/>
              </a:rPr>
              <a:t> Н.М. Автоматизация технологических процессов.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368 с.</a:t>
            </a:r>
          </a:p>
          <a:p>
            <a:pPr algn="just"/>
            <a:r>
              <a:rPr lang="ru-RU" sz="1600" b="0" i="0" dirty="0">
                <a:solidFill>
                  <a:srgbClr val="000666"/>
                </a:solidFill>
                <a:effectLst/>
                <a:latin typeface="Georgia" panose="02040502050405020303" pitchFamily="18" charset="0"/>
              </a:rPr>
              <a:t>4. Курсовое и дипломное проектирование по автоматизации технологических процессов Ф.Д. </a:t>
            </a:r>
            <a:r>
              <a:rPr lang="ru-RU" sz="1600" b="0" i="0" dirty="0" err="1">
                <a:solidFill>
                  <a:srgbClr val="000666"/>
                </a:solidFill>
                <a:effectLst/>
                <a:latin typeface="Georgia" panose="02040502050405020303" pitchFamily="18" charset="0"/>
              </a:rPr>
              <a:t>Изаков</a:t>
            </a:r>
            <a:r>
              <a:rPr lang="ru-RU" sz="1600" b="0" i="0" dirty="0">
                <a:solidFill>
                  <a:srgbClr val="000666"/>
                </a:solidFill>
                <a:effectLst/>
                <a:latin typeface="Georgia" panose="02040502050405020303" pitchFamily="18" charset="0"/>
              </a:rPr>
              <a:t>, В.Р. </a:t>
            </a:r>
            <a:r>
              <a:rPr lang="ru-RU" sz="1600" b="0" i="0" dirty="0" err="1">
                <a:solidFill>
                  <a:srgbClr val="000666"/>
                </a:solidFill>
                <a:effectLst/>
                <a:latin typeface="Georgia" panose="02040502050405020303" pitchFamily="18" charset="0"/>
              </a:rPr>
              <a:t>Казедаев</a:t>
            </a:r>
            <a:r>
              <a:rPr lang="ru-RU" sz="1600" b="0" i="0" dirty="0">
                <a:solidFill>
                  <a:srgbClr val="000666"/>
                </a:solidFill>
                <a:effectLst/>
                <a:latin typeface="Georgia" panose="02040502050405020303" pitchFamily="18" charset="0"/>
              </a:rPr>
              <a:t> и др.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1988. - 183 с.</a:t>
            </a:r>
          </a:p>
          <a:p>
            <a:pPr algn="just"/>
            <a:r>
              <a:rPr lang="ru-RU" sz="1600" b="0" i="0" dirty="0">
                <a:solidFill>
                  <a:srgbClr val="000666"/>
                </a:solidFill>
                <a:effectLst/>
                <a:latin typeface="Georgia" panose="02040502050405020303" pitchFamily="18" charset="0"/>
              </a:rPr>
              <a:t>5. Захаров А.А. Практикум по применению теплоты в сельском хозяйстве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1985. - 175 с</a:t>
            </a:r>
          </a:p>
          <a:p>
            <a:pPr algn="just"/>
            <a:r>
              <a:rPr lang="ru-RU" sz="1600" b="0" i="0" dirty="0">
                <a:solidFill>
                  <a:srgbClr val="000666"/>
                </a:solidFill>
                <a:effectLst/>
                <a:latin typeface="Georgia" panose="02040502050405020303" pitchFamily="18" charset="0"/>
              </a:rPr>
              <a:t>6. Лукас В.А. Теория автоматического управления – М.: Недра 1990 – 416 с.</a:t>
            </a:r>
          </a:p>
          <a:p>
            <a:pPr algn="just"/>
            <a:r>
              <a:rPr lang="ru-RU" sz="1600" b="0" i="0" dirty="0">
                <a:solidFill>
                  <a:srgbClr val="000666"/>
                </a:solidFill>
                <a:effectLst/>
                <a:latin typeface="Georgia" panose="02040502050405020303" pitchFamily="18" charset="0"/>
              </a:rPr>
              <a:t>7. Средства автоматики и телемеханики Н.И. Бохан, </a:t>
            </a:r>
            <a:r>
              <a:rPr lang="ru-RU" sz="1600" b="0" i="0" dirty="0" err="1">
                <a:solidFill>
                  <a:srgbClr val="000666"/>
                </a:solidFill>
                <a:effectLst/>
                <a:latin typeface="Georgia" panose="02040502050405020303" pitchFamily="18" charset="0"/>
              </a:rPr>
              <a:t>И.Ф.Бородин</a:t>
            </a:r>
            <a:r>
              <a:rPr lang="ru-RU" sz="1600" b="0" i="0" dirty="0">
                <a:solidFill>
                  <a:srgbClr val="000666"/>
                </a:solidFill>
                <a:effectLst/>
                <a:latin typeface="Georgia" panose="02040502050405020303" pitchFamily="18" charset="0"/>
              </a:rPr>
              <a:t>, Ю.В. Дробышев и </a:t>
            </a:r>
            <a:r>
              <a:rPr lang="ru-RU" sz="1600" b="0" i="0" dirty="0" err="1">
                <a:solidFill>
                  <a:srgbClr val="000666"/>
                </a:solidFill>
                <a:effectLst/>
                <a:latin typeface="Georgia" panose="02040502050405020303" pitchFamily="18" charset="0"/>
              </a:rPr>
              <a:t>д.р</a:t>
            </a:r>
            <a:r>
              <a:rPr lang="ru-RU" sz="1600" b="0" i="0" dirty="0">
                <a:solidFill>
                  <a:srgbClr val="000666"/>
                </a:solidFill>
                <a:effectLst/>
                <a:latin typeface="Georgia" panose="02040502050405020303" pitchFamily="18" charset="0"/>
              </a:rPr>
              <a:t>.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1992. - 351 с.</a:t>
            </a:r>
          </a:p>
          <a:p>
            <a:pPr algn="just"/>
            <a:r>
              <a:rPr lang="ru-RU" sz="1600" b="0" i="0" dirty="0">
                <a:solidFill>
                  <a:srgbClr val="000666"/>
                </a:solidFill>
                <a:effectLst/>
                <a:latin typeface="Georgia" panose="02040502050405020303" pitchFamily="18" charset="0"/>
              </a:rPr>
              <a:t>8. Утешев У. Электротермические установки в животноводстве. Алма-Ата, </a:t>
            </a:r>
            <a:r>
              <a:rPr lang="ru-RU" sz="1600" b="0" i="0" dirty="0" err="1">
                <a:solidFill>
                  <a:srgbClr val="000666"/>
                </a:solidFill>
                <a:effectLst/>
                <a:latin typeface="Georgia" panose="02040502050405020303" pitchFamily="18" charset="0"/>
              </a:rPr>
              <a:t>КазСХИ</a:t>
            </a:r>
            <a:r>
              <a:rPr lang="ru-RU" sz="1600" b="0" i="0" dirty="0">
                <a:solidFill>
                  <a:srgbClr val="000666"/>
                </a:solidFill>
                <a:effectLst/>
                <a:latin typeface="Georgia" panose="02040502050405020303" pitchFamily="18" charset="0"/>
              </a:rPr>
              <a:t>. 1988. – 102 с.</a:t>
            </a:r>
          </a:p>
          <a:p>
            <a:pPr algn="just"/>
            <a:r>
              <a:rPr lang="ru-RU" sz="1600" b="0" i="0" dirty="0">
                <a:solidFill>
                  <a:srgbClr val="000666"/>
                </a:solidFill>
                <a:effectLst/>
                <a:latin typeface="Georgia" panose="02040502050405020303" pitchFamily="18" charset="0"/>
              </a:rPr>
              <a:t>9. Кудрявцев И.Ф., Карасенко В.А. Электрический нагрев и электротехнология - М.: Колос, 1975. – 384 с.</a:t>
            </a:r>
          </a:p>
          <a:p>
            <a:pPr algn="just"/>
            <a:r>
              <a:rPr lang="ru-RU" sz="1600" b="0" i="0" dirty="0">
                <a:solidFill>
                  <a:srgbClr val="000666"/>
                </a:solidFill>
                <a:effectLst/>
                <a:latin typeface="Georgia" panose="02040502050405020303" pitchFamily="18" charset="0"/>
              </a:rPr>
              <a:t>10. Исследование и выбор элементов систем автоматизации технологических процессов. Методические указания к курсовой работе для студентов специальности 311400. - Саратов, 1997. - 50 с .</a:t>
            </a:r>
          </a:p>
          <a:p>
            <a:pPr algn="just"/>
            <a:r>
              <a:rPr lang="ru-RU" sz="1600" b="0" i="0" dirty="0">
                <a:solidFill>
                  <a:srgbClr val="000666"/>
                </a:solidFill>
                <a:effectLst/>
                <a:latin typeface="Georgia" panose="02040502050405020303" pitchFamily="18" charset="0"/>
              </a:rPr>
              <a:t>11. Детальная разработка автоматизации технологического процесса в дипломном проекте на электрификации сельскохозяйственного объекта. Методические указания по дипломному проектированию. - Саратов, 1998.- 48 с.</a:t>
            </a:r>
          </a:p>
          <a:p>
            <a:pPr algn="just"/>
            <a:r>
              <a:rPr lang="ru-RU" sz="1600" b="0" i="0" dirty="0">
                <a:solidFill>
                  <a:srgbClr val="000666"/>
                </a:solidFill>
                <a:effectLst/>
                <a:latin typeface="Georgia" panose="02040502050405020303" pitchFamily="18" charset="0"/>
              </a:rPr>
              <a:t>12. Кирилин Н.И. Методическая разработка по расчету оптимальных систем автоматического управления сельскохозяйственными производственными процессами в курсовых и дипломных проектах. - М.: МИИСП им. Горячкина, 1992. – 70 с.</a:t>
            </a:r>
          </a:p>
          <a:p>
            <a:pPr algn="just"/>
            <a:r>
              <a:rPr lang="ru-RU" sz="1600" b="0" i="0" dirty="0">
                <a:solidFill>
                  <a:srgbClr val="000666"/>
                </a:solidFill>
                <a:effectLst/>
                <a:latin typeface="Georgia" panose="02040502050405020303" pitchFamily="18" charset="0"/>
              </a:rPr>
              <a:t>13. Наладка автоматических систем и устройств управления технологическими процессами. Справочное пособие под редакцией А.С. Клюева. - М.: Энергия, 1977. – 400 с.</a:t>
            </a:r>
          </a:p>
          <a:p>
            <a:pPr algn="just"/>
            <a:r>
              <a:rPr lang="ru-RU" sz="1600" b="0" i="0" dirty="0">
                <a:solidFill>
                  <a:srgbClr val="000666"/>
                </a:solidFill>
                <a:effectLst/>
                <a:latin typeface="Georgia" panose="02040502050405020303" pitchFamily="18" charset="0"/>
              </a:rPr>
              <a:t>14. Зайцев А.М., Жильцов В.И, Шавров А.В. Микроклимат животноводческих комплексов.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- 192 с.</a:t>
            </a:r>
          </a:p>
          <a:p>
            <a:pPr>
              <a:lnSpc>
                <a:spcPct val="115000"/>
              </a:lnSpc>
              <a:spcAft>
                <a:spcPts val="1000"/>
              </a:spcAft>
            </a:pPr>
            <a:r>
              <a:rPr lang="ru-RU" sz="1600" dirty="0">
                <a:latin typeface="Calibri" panose="020F0502020204030204" pitchFamily="34" charset="0"/>
                <a:cs typeface="Calibri" panose="020F0502020204030204" pitchFamily="34" charset="0"/>
              </a:rPr>
              <a:t> </a:t>
            </a:r>
            <a:endParaRPr lang="ru-KZ" sz="1600" dirty="0">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7000"/>
              </a:lnSpc>
              <a:spcBef>
                <a:spcPts val="0"/>
              </a:spcBef>
              <a:spcAft>
                <a:spcPts val="0"/>
              </a:spcAft>
              <a:buClrTx/>
              <a:buSzTx/>
              <a:buFontTx/>
              <a:buNone/>
              <a:tabLst/>
              <a:defRPr/>
            </a:pPr>
            <a:endParaRPr kumimoji="0" lang="ru-RU" sz="15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5290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Заголовок 19">
            <a:extLst>
              <a:ext uri="{FF2B5EF4-FFF2-40B4-BE49-F238E27FC236}">
                <a16:creationId xmlns:a16="http://schemas.microsoft.com/office/drawing/2014/main" id="{F11A6B65-5A20-4F4D-ACBB-ED50132D4571}"/>
              </a:ext>
            </a:extLst>
          </p:cNvPr>
          <p:cNvSpPr>
            <a:spLocks noGrp="1"/>
          </p:cNvSpPr>
          <p:nvPr>
            <p:ph type="ctrTitle"/>
          </p:nvPr>
        </p:nvSpPr>
        <p:spPr>
          <a:xfrm>
            <a:off x="2792923" y="2233817"/>
            <a:ext cx="8043953" cy="1674470"/>
          </a:xfrm>
        </p:spPr>
        <p:txBody>
          <a:bodyPr rtlCol="0"/>
          <a:lstStyle/>
          <a:p>
            <a:r>
              <a:rPr lang="ru-RU" dirty="0">
                <a:latin typeface="Calibri" panose="020F0502020204030204" pitchFamily="34" charset="0"/>
                <a:cs typeface="Calibri" panose="020F0502020204030204" pitchFamily="34" charset="0"/>
              </a:rPr>
              <a:t>НАЗАРЛАРЫҢЫЗҒА РАХМЕТ! </a:t>
            </a:r>
          </a:p>
        </p:txBody>
      </p:sp>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Тема Office">
  <a:themeElements>
    <a:clrScheme name="Custom 134">
      <a:dk1>
        <a:srgbClr val="000000"/>
      </a:dk1>
      <a:lt1>
        <a:srgbClr val="FFFFFF"/>
      </a:lt1>
      <a:dk2>
        <a:srgbClr val="000000"/>
      </a:dk2>
      <a:lt2>
        <a:srgbClr val="FFFFFF"/>
      </a:lt2>
      <a:accent1>
        <a:srgbClr val="5CB8B3"/>
      </a:accent1>
      <a:accent2>
        <a:srgbClr val="F5D66E"/>
      </a:accent2>
      <a:accent3>
        <a:srgbClr val="D78189"/>
      </a:accent3>
      <a:accent4>
        <a:srgbClr val="7030A0"/>
      </a:accent4>
      <a:accent5>
        <a:srgbClr val="0070C0"/>
      </a:accent5>
      <a:accent6>
        <a:srgbClr val="C4D36D"/>
      </a:accent6>
      <a:hlink>
        <a:srgbClr val="54C3BD"/>
      </a:hlink>
      <a:folHlink>
        <a:srgbClr val="54C3BD"/>
      </a:folHlink>
    </a:clrScheme>
    <a:fontScheme name="Custom 154">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72_TF67328976" id="{7A1FA9F3-3353-44CA-A91E-AD8A2642C02E}" vid="{F8C632DE-2BB8-46AF-A8FF-94D1F93D6D30}"/>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934E25-8442-49E9-ABDF-3146C4145F3B}">
  <ds:schemaRefs>
    <ds:schemaRef ds:uri="http://purl.org/dc/terms/"/>
    <ds:schemaRef ds:uri="http://schemas.openxmlformats.org/package/2006/metadata/core-properties"/>
    <ds:schemaRef ds:uri="6dc4bcd6-49db-4c07-9060-8acfc67cef9f"/>
    <ds:schemaRef ds:uri="http://purl.org/dc/dcmitype/"/>
    <ds:schemaRef ds:uri="http://schemas.microsoft.com/office/infopath/2007/PartnerControls"/>
    <ds:schemaRef ds:uri="fb0879af-3eba-417a-a55a-ffe6dcd6ca77"/>
    <ds:schemaRef ds:uri="http://purl.org/dc/elements/1.1/"/>
    <ds:schemaRef ds:uri="http://schemas.microsoft.com/office/2006/metadata/properties"/>
    <ds:schemaRef ds:uri="http://schemas.microsoft.com/office/2006/documentManagement/type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F6CB1848-D3E0-4F10-B640-720BE758B85B}">
  <ds:schemaRefs>
    <ds:schemaRef ds:uri="http://schemas.microsoft.com/sharepoint/v3/contenttype/forms"/>
  </ds:schemaRefs>
</ds:datastoreItem>
</file>

<file path=customXml/itemProps3.xml><?xml version="1.0" encoding="utf-8"?>
<ds:datastoreItem xmlns:ds="http://schemas.openxmlformats.org/officeDocument/2006/customXml" ds:itemID="{1BBB5711-29E1-4F8E-81A0-7947C57B2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Презентация (минималистичное оформление)</Template>
  <TotalTime>0</TotalTime>
  <Words>1212</Words>
  <Application>Microsoft Macintosh PowerPoint</Application>
  <PresentationFormat>Широкоэкранный</PresentationFormat>
  <Paragraphs>87</Paragraphs>
  <Slides>10</Slides>
  <Notes>10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10</vt:i4>
      </vt:variant>
    </vt:vector>
  </HeadingPairs>
  <TitlesOfParts>
    <vt:vector size="16" baseType="lpstr">
      <vt:lpstr>Arial</vt:lpstr>
      <vt:lpstr>Calibri</vt:lpstr>
      <vt:lpstr>Corbel</vt:lpstr>
      <vt:lpstr>Georgia</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2021-09-13T07:30:09Z</dcterms:created>
  <dcterms:modified xsi:type="dcterms:W3CDTF">2024-10-10T06:31:25Z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